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9" r:id="rId4"/>
    <p:sldId id="270" r:id="rId5"/>
    <p:sldId id="261" r:id="rId6"/>
    <p:sldId id="269" r:id="rId7"/>
    <p:sldId id="267" r:id="rId8"/>
    <p:sldId id="263" r:id="rId9"/>
    <p:sldId id="268" r:id="rId10"/>
    <p:sldId id="262" r:id="rId11"/>
    <p:sldId id="264" r:id="rId12"/>
    <p:sldId id="265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C5FA-8B40-4247-809E-C9113310C04D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5D01-DA36-4EBC-A7A8-1E8DB4C80A2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897B-D334-41EC-8C4E-0A59D3EE0AD1}" type="datetimeFigureOut">
              <a:rPr lang="cs-CZ" smtClean="0"/>
              <a:pPr/>
              <a:t>13.6.2022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1119-2E36-4B69-A1D1-64412CA4F5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683568" y="4941168"/>
            <a:ext cx="7772400" cy="168604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b="1" cap="none" dirty="0" smtClean="0"/>
              <a:t>Ing. Klára Jandová, Nemocnice Strakonice, a.s., CL</a:t>
            </a:r>
            <a:br>
              <a:rPr lang="cs-CZ" sz="2800" b="1" cap="none" dirty="0" smtClean="0"/>
            </a:br>
            <a:r>
              <a:rPr lang="cs-CZ" sz="2800" cap="none" dirty="0" smtClean="0"/>
              <a:t/>
            </a:r>
            <a:br>
              <a:rPr lang="cs-CZ" sz="2800" cap="none" dirty="0" smtClean="0"/>
            </a:br>
            <a:r>
              <a:rPr lang="cs-CZ" sz="2800" cap="none" dirty="0" smtClean="0"/>
              <a:t>38. </a:t>
            </a:r>
            <a:r>
              <a:rPr lang="cs-CZ" sz="2800" cap="none" dirty="0" err="1" smtClean="0"/>
              <a:t>Mezikrajské</a:t>
            </a:r>
            <a:r>
              <a:rPr lang="cs-CZ" sz="2800" cap="none" dirty="0" smtClean="0"/>
              <a:t> dny klinické biochemie jihočeského, </a:t>
            </a:r>
            <a:r>
              <a:rPr lang="cs-CZ" sz="2800" cap="none" dirty="0" err="1" smtClean="0"/>
              <a:t>královehradeckého</a:t>
            </a:r>
            <a:r>
              <a:rPr lang="cs-CZ" sz="2800" cap="none" dirty="0" smtClean="0"/>
              <a:t> a pardubického regionu</a:t>
            </a:r>
            <a:br>
              <a:rPr lang="cs-CZ" sz="2800" cap="none" dirty="0" smtClean="0"/>
            </a:br>
            <a:r>
              <a:rPr lang="cs-CZ" sz="2200" cap="none" dirty="0" smtClean="0"/>
              <a:t>16.-17.6.2022 Jindřichův Hradec</a:t>
            </a:r>
            <a:endParaRPr lang="cs-CZ" sz="2200" cap="none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064896" cy="1752600"/>
          </a:xfrm>
        </p:spPr>
        <p:txBody>
          <a:bodyPr/>
          <a:lstStyle/>
          <a:p>
            <a:endParaRPr lang="cs-CZ" sz="800" dirty="0">
              <a:solidFill>
                <a:schemeClr val="tx1"/>
              </a:solidFill>
            </a:endParaRPr>
          </a:p>
          <a:p>
            <a:r>
              <a:rPr lang="cs-CZ" sz="3600" b="1" dirty="0" smtClean="0">
                <a:solidFill>
                  <a:schemeClr val="tx1"/>
                </a:solidFill>
              </a:rPr>
              <a:t>Zkušenosti s analyzátory </a:t>
            </a:r>
            <a:r>
              <a:rPr lang="cs-CZ" sz="3600" b="1" dirty="0" err="1" smtClean="0">
                <a:solidFill>
                  <a:schemeClr val="tx1"/>
                </a:solidFill>
              </a:rPr>
              <a:t>Atellica</a:t>
            </a:r>
            <a:r>
              <a:rPr lang="cs-CZ" sz="3600" b="1" dirty="0" smtClean="0">
                <a:solidFill>
                  <a:schemeClr val="tx1"/>
                </a:solidFill>
              </a:rPr>
              <a:t> </a:t>
            </a:r>
            <a:r>
              <a:rPr lang="cs-CZ" sz="3600" b="1" dirty="0" err="1">
                <a:solidFill>
                  <a:schemeClr val="tx1"/>
                </a:solidFill>
              </a:rPr>
              <a:t>S</a:t>
            </a:r>
            <a:r>
              <a:rPr lang="cs-CZ" sz="3600" b="1" dirty="0" err="1" smtClean="0">
                <a:solidFill>
                  <a:schemeClr val="tx1"/>
                </a:solidFill>
              </a:rPr>
              <a:t>olution</a:t>
            </a:r>
            <a:endParaRPr lang="cs-CZ" sz="36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0" y="1340768"/>
            <a:ext cx="9153860" cy="3533069"/>
          </a:xfrm>
          <a:prstGeom prst="rect">
            <a:avLst/>
          </a:prstGeom>
        </p:spPr>
      </p:pic>
      <p:pic>
        <p:nvPicPr>
          <p:cNvPr id="7" name="Obrázek 9"/>
          <p:cNvPicPr/>
          <p:nvPr/>
        </p:nvPicPr>
        <p:blipFill>
          <a:blip r:embed="rId3" cstate="print"/>
          <a:stretch/>
        </p:blipFill>
        <p:spPr>
          <a:xfrm>
            <a:off x="8392320" y="116632"/>
            <a:ext cx="751680" cy="78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536504" cy="518457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cs-CZ" sz="3400" dirty="0" smtClean="0"/>
          </a:p>
          <a:p>
            <a:r>
              <a:rPr lang="cs-CZ" sz="3400" dirty="0" smtClean="0"/>
              <a:t>Uzavřený chlazený prostor v SH pro ukládání kontrolních materiálů a </a:t>
            </a:r>
            <a:r>
              <a:rPr lang="cs-CZ" sz="3400" dirty="0" err="1" smtClean="0"/>
              <a:t>kalibrátorů</a:t>
            </a:r>
            <a:r>
              <a:rPr lang="cs-CZ" sz="3400" dirty="0" smtClean="0"/>
              <a:t> – možnost programovat automatické analýzy kontrolních materiálů, pohodlnější zadávání kalibrací;</a:t>
            </a:r>
          </a:p>
          <a:p>
            <a:r>
              <a:rPr lang="cs-CZ" sz="3400" dirty="0" smtClean="0"/>
              <a:t>integrovaná tiskárna a čtečka čárových kódů pro zadávání kalibrací a kontrol;</a:t>
            </a:r>
          </a:p>
          <a:p>
            <a:r>
              <a:rPr lang="cs-CZ" sz="3400" dirty="0" smtClean="0"/>
              <a:t>vzdálený přístup pro servisní techniky a aplikačního specialistu;</a:t>
            </a:r>
          </a:p>
          <a:p>
            <a:r>
              <a:rPr lang="cs-CZ" sz="3400" dirty="0" smtClean="0"/>
              <a:t>stejné RM (dlouhodobé monitorování pacientů);</a:t>
            </a:r>
          </a:p>
          <a:p>
            <a:r>
              <a:rPr lang="cs-CZ" sz="3400" dirty="0" smtClean="0"/>
              <a:t>kratší doba imunochemických vyšetření (</a:t>
            </a:r>
            <a:r>
              <a:rPr lang="cs-CZ" sz="3400" dirty="0" err="1" smtClean="0"/>
              <a:t>hs</a:t>
            </a:r>
            <a:r>
              <a:rPr lang="cs-CZ" sz="3400" dirty="0" smtClean="0"/>
              <a:t> </a:t>
            </a:r>
            <a:r>
              <a:rPr lang="cs-CZ" sz="3400" dirty="0" err="1" smtClean="0"/>
              <a:t>TnI</a:t>
            </a:r>
            <a:r>
              <a:rPr lang="cs-CZ" sz="3400" dirty="0" smtClean="0"/>
              <a:t> 11 minut).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693294"/>
            <a:ext cx="2376264" cy="316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4076370" cy="27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Nevýhody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- časově náročná instalace</a:t>
            </a:r>
          </a:p>
          <a:p>
            <a:pPr>
              <a:buNone/>
            </a:pPr>
            <a:r>
              <a:rPr lang="cs-CZ" dirty="0" smtClean="0"/>
              <a:t>-/+ velká balení reagencií</a:t>
            </a:r>
          </a:p>
          <a:p>
            <a:pPr>
              <a:buNone/>
            </a:pPr>
            <a:r>
              <a:rPr lang="cs-CZ" dirty="0" smtClean="0"/>
              <a:t>-/+ hlídání </a:t>
            </a:r>
            <a:r>
              <a:rPr lang="cs-CZ" dirty="0" err="1" smtClean="0"/>
              <a:t>onboard</a:t>
            </a:r>
            <a:r>
              <a:rPr lang="cs-CZ" dirty="0" smtClean="0"/>
              <a:t> stability reagencií</a:t>
            </a:r>
          </a:p>
          <a:p>
            <a:pPr>
              <a:buNone/>
            </a:pPr>
            <a:r>
              <a:rPr lang="cs-CZ" dirty="0" smtClean="0"/>
              <a:t>-/+ nastavení frekvence kalibrace</a:t>
            </a:r>
          </a:p>
          <a:p>
            <a:pPr>
              <a:buNone/>
            </a:pPr>
            <a:r>
              <a:rPr lang="cs-CZ" dirty="0" smtClean="0"/>
              <a:t>- ruční zadávání parametrů kontroly kvality</a:t>
            </a:r>
          </a:p>
          <a:p>
            <a:pPr>
              <a:buNone/>
            </a:pPr>
            <a:r>
              <a:rPr lang="cs-CZ" dirty="0" smtClean="0"/>
              <a:t>- archivace výsledků – není možné automaticky odesílat soubory zálohovaných dat</a:t>
            </a:r>
          </a:p>
          <a:p>
            <a:pPr>
              <a:buFontTx/>
              <a:buChar char="-"/>
            </a:pPr>
            <a:r>
              <a:rPr lang="cs-CZ" dirty="0" smtClean="0"/>
              <a:t>kratší životnost čipů pro ISE, vyšší náklady na ISE</a:t>
            </a:r>
          </a:p>
          <a:p>
            <a:pPr>
              <a:buFontTx/>
              <a:buChar char="-"/>
            </a:pPr>
            <a:r>
              <a:rPr lang="cs-CZ" dirty="0" smtClean="0"/>
              <a:t>technické poruchy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46387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19010"/>
            <a:ext cx="4427984" cy="33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 před výměnou 2019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504" y="1916832"/>
            <a:ext cx="4518421" cy="33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obsah 1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dva biochemické analyzátory </a:t>
            </a:r>
            <a:r>
              <a:rPr lang="cs-CZ" dirty="0" err="1" smtClean="0"/>
              <a:t>Advia</a:t>
            </a:r>
            <a:r>
              <a:rPr lang="cs-CZ" dirty="0" smtClean="0"/>
              <a:t> 1800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imunochemický analyzátor </a:t>
            </a:r>
            <a:r>
              <a:rPr lang="cs-CZ" dirty="0" err="1" smtClean="0"/>
              <a:t>Advia</a:t>
            </a:r>
            <a:r>
              <a:rPr lang="cs-CZ" dirty="0" smtClean="0"/>
              <a:t> </a:t>
            </a:r>
            <a:r>
              <a:rPr lang="cs-CZ" dirty="0" err="1" smtClean="0"/>
              <a:t>Centaur</a:t>
            </a:r>
            <a:r>
              <a:rPr lang="cs-CZ" dirty="0" smtClean="0"/>
              <a:t> XP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analyzátory propojeny přes modul </a:t>
            </a:r>
            <a:r>
              <a:rPr lang="cs-CZ" dirty="0" err="1" smtClean="0"/>
              <a:t>Versacell</a:t>
            </a:r>
            <a:r>
              <a:rPr lang="cs-CZ" dirty="0" smtClean="0"/>
              <a:t> X3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analyzátory na hraně životnosti, zastaralý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r>
              <a:rPr lang="cs-CZ" dirty="0" smtClean="0"/>
              <a:t> – instalace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cs-CZ" u="sng" dirty="0" smtClean="0"/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r>
              <a:rPr lang="cs-CZ" u="sng" dirty="0" smtClean="0"/>
              <a:t>Únor 2020 </a:t>
            </a:r>
            <a:r>
              <a:rPr lang="cs-CZ" dirty="0" smtClean="0"/>
              <a:t>– rozdělení stávající analyzátorů, odvoz jednoho biochemického analyzátoru </a:t>
            </a:r>
            <a:r>
              <a:rPr lang="cs-CZ" dirty="0" err="1" smtClean="0"/>
              <a:t>Advia</a:t>
            </a:r>
            <a:r>
              <a:rPr lang="cs-CZ" dirty="0" smtClean="0"/>
              <a:t> 1800, instalace linky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r>
              <a:rPr lang="cs-CZ" dirty="0" smtClean="0"/>
              <a:t> (technická příprava linky cca 2 týdny).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u="sng" dirty="0" smtClean="0"/>
              <a:t>Březen, duben 2020 </a:t>
            </a:r>
            <a:r>
              <a:rPr lang="cs-CZ" dirty="0" smtClean="0"/>
              <a:t>– nastavení metod, zaškolení, verifikace, porovnání analyzátorů, převedení provozu na linku.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u="sng" dirty="0" smtClean="0"/>
              <a:t>Květen 2020 </a:t>
            </a:r>
            <a:r>
              <a:rPr lang="cs-CZ" dirty="0" smtClean="0"/>
              <a:t>– instalace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Direct</a:t>
            </a:r>
            <a:r>
              <a:rPr lang="cs-CZ" dirty="0" smtClean="0"/>
              <a:t> </a:t>
            </a:r>
            <a:r>
              <a:rPr lang="cs-CZ" dirty="0" err="1" smtClean="0"/>
              <a:t>Load</a:t>
            </a:r>
            <a:r>
              <a:rPr lang="cs-CZ" dirty="0" smtClean="0"/>
              <a:t> (záložní biochemický a imunochemický analyzátor).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-57000"/>
          </a:blip>
          <a:srcRect/>
          <a:stretch>
            <a:fillRect/>
          </a:stretch>
        </p:blipFill>
        <p:spPr bwMode="auto">
          <a:xfrm>
            <a:off x="-70650" y="0"/>
            <a:ext cx="921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936103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Když zasáhne </a:t>
            </a:r>
            <a:r>
              <a:rPr lang="cs-CZ" dirty="0" err="1" smtClean="0">
                <a:solidFill>
                  <a:srgbClr val="FFFF00"/>
                </a:solidFill>
              </a:rPr>
              <a:t>Covid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85000" lnSpcReduction="20000"/>
          </a:bodyPr>
          <a:lstStyle/>
          <a:p>
            <a:r>
              <a:rPr lang="cs-CZ" b="1" u="sng" dirty="0" smtClean="0">
                <a:solidFill>
                  <a:srgbClr val="FFFF00"/>
                </a:solidFill>
              </a:rPr>
              <a:t>Únor 2020 </a:t>
            </a:r>
            <a:r>
              <a:rPr lang="cs-CZ" b="1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chemeClr val="bg1"/>
                </a:solidFill>
              </a:rPr>
              <a:t>ani počátkem února nepovažovali jak představitelé vlády, tak opozice hrozbu epidemie za skutečně vážnou. V té době byla </a:t>
            </a:r>
            <a:r>
              <a:rPr lang="cs-CZ" dirty="0" err="1" smtClean="0">
                <a:solidFill>
                  <a:schemeClr val="bg1"/>
                </a:solidFill>
              </a:rPr>
              <a:t>koronavirová</a:t>
            </a:r>
            <a:r>
              <a:rPr lang="cs-CZ" dirty="0" smtClean="0">
                <a:solidFill>
                  <a:schemeClr val="bg1"/>
                </a:solidFill>
              </a:rPr>
              <a:t> epidemie považována za méně nebezpečnou než již delší dobu probíhající epidemie chřipková.</a:t>
            </a:r>
          </a:p>
          <a:p>
            <a:r>
              <a:rPr lang="cs-CZ" b="1" u="sng" dirty="0" smtClean="0">
                <a:solidFill>
                  <a:srgbClr val="FFFF00"/>
                </a:solidFill>
              </a:rPr>
              <a:t>11. března 2020</a:t>
            </a:r>
            <a:r>
              <a:rPr lang="cs-CZ" dirty="0" smtClean="0">
                <a:solidFill>
                  <a:schemeClr val="bg1"/>
                </a:solidFill>
              </a:rPr>
              <a:t> byly všechny základní, střední, vyšší odborné a vysoké školy </a:t>
            </a:r>
            <a:r>
              <a:rPr lang="cs-CZ" b="1" dirty="0" smtClean="0">
                <a:solidFill>
                  <a:schemeClr val="bg1"/>
                </a:solidFill>
              </a:rPr>
              <a:t>uzavřeny</a:t>
            </a:r>
            <a:r>
              <a:rPr lang="cs-CZ" dirty="0" smtClean="0">
                <a:solidFill>
                  <a:schemeClr val="bg1"/>
                </a:solidFill>
              </a:rPr>
              <a:t> do odvolání.</a:t>
            </a:r>
          </a:p>
          <a:p>
            <a:r>
              <a:rPr lang="cs-CZ" b="1" u="sng" dirty="0" smtClean="0">
                <a:solidFill>
                  <a:srgbClr val="FFFF00"/>
                </a:solidFill>
              </a:rPr>
              <a:t>12. března 2020</a:t>
            </a:r>
            <a:r>
              <a:rPr lang="cs-CZ" dirty="0" smtClean="0">
                <a:solidFill>
                  <a:schemeClr val="bg1"/>
                </a:solidFill>
              </a:rPr>
              <a:t> od 14 hodin byl v ČR vyhlášen na dobu 30 dnů </a:t>
            </a:r>
            <a:r>
              <a:rPr lang="cs-CZ" b="1" u="sng" dirty="0" smtClean="0">
                <a:solidFill>
                  <a:srgbClr val="FFFF00"/>
                </a:solidFill>
              </a:rPr>
              <a:t>nouzový stav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r>
              <a:rPr lang="cs-CZ" baseline="30000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Jím byla vyhlášena řada mimořádných opatření, zejména omezení volného pohybu.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rgbClr val="FFFF00"/>
                </a:solidFill>
              </a:rPr>
              <a:t>Instalace pozastavena do odvolání, provoz pouze na jednom původním biochemickém analyzátoru </a:t>
            </a:r>
            <a:r>
              <a:rPr lang="cs-CZ" b="1" dirty="0" err="1" smtClean="0">
                <a:solidFill>
                  <a:srgbClr val="FFFF00"/>
                </a:solidFill>
              </a:rPr>
              <a:t>Advia</a:t>
            </a:r>
            <a:r>
              <a:rPr lang="cs-CZ" b="1" dirty="0" smtClean="0">
                <a:solidFill>
                  <a:srgbClr val="FFFF00"/>
                </a:solidFill>
              </a:rPr>
              <a:t> 1800.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Obnovení instalace </a:t>
            </a:r>
            <a:r>
              <a:rPr lang="cs-CZ" b="1" u="sng" dirty="0" smtClean="0">
                <a:solidFill>
                  <a:srgbClr val="FFFF00"/>
                </a:solidFill>
              </a:rPr>
              <a:t>12. května 2020</a:t>
            </a:r>
            <a:r>
              <a:rPr lang="cs-CZ" b="1" dirty="0" smtClean="0">
                <a:solidFill>
                  <a:srgbClr val="FFFF00"/>
                </a:solidFill>
              </a:rPr>
              <a:t>, uvedení do provozu 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     </a:t>
            </a:r>
            <a:r>
              <a:rPr lang="cs-CZ" b="1" u="sng" dirty="0" smtClean="0">
                <a:solidFill>
                  <a:srgbClr val="FFFF00"/>
                </a:solidFill>
              </a:rPr>
              <a:t>10. června 2020</a:t>
            </a:r>
            <a:r>
              <a:rPr lang="cs-CZ" b="1" dirty="0" smtClean="0">
                <a:solidFill>
                  <a:srgbClr val="FFFF00"/>
                </a:solidFill>
              </a:rPr>
              <a:t>, instalace záložních analyzátorů 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podzim 2020.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Linka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16" name="Zástupný symbol pro obsah 15"/>
          <p:cNvSpPr>
            <a:spLocks noGrp="1"/>
          </p:cNvSpPr>
          <p:nvPr>
            <p:ph sz="half" idx="1"/>
          </p:nvPr>
        </p:nvSpPr>
        <p:spPr>
          <a:xfrm>
            <a:off x="683568" y="1124744"/>
            <a:ext cx="5400600" cy="4525963"/>
          </a:xfrm>
        </p:spPr>
        <p:txBody>
          <a:bodyPr/>
          <a:lstStyle/>
          <a:p>
            <a:pPr>
              <a:buNone/>
            </a:pPr>
            <a:r>
              <a:rPr lang="cs-CZ" b="1" u="sng" dirty="0" smtClean="0"/>
              <a:t>SH + CH 930 + IM 1300</a:t>
            </a:r>
          </a:p>
          <a:p>
            <a:pPr>
              <a:buNone/>
            </a:pPr>
            <a:r>
              <a:rPr lang="cs-CZ" b="1" dirty="0" smtClean="0"/>
              <a:t>SH</a:t>
            </a:r>
            <a:r>
              <a:rPr lang="cs-CZ" dirty="0" smtClean="0"/>
              <a:t> – Sample </a:t>
            </a:r>
            <a:r>
              <a:rPr lang="cs-CZ" dirty="0" err="1" smtClean="0"/>
              <a:t>Handler</a:t>
            </a:r>
            <a:endParaRPr lang="cs-CZ" dirty="0" smtClean="0"/>
          </a:p>
          <a:p>
            <a:pPr>
              <a:buNone/>
            </a:pPr>
            <a:r>
              <a:rPr lang="cs-CZ" b="1" dirty="0" smtClean="0"/>
              <a:t>CH 930 </a:t>
            </a:r>
            <a:r>
              <a:rPr lang="cs-CZ" dirty="0" smtClean="0"/>
              <a:t>– biochemický modul</a:t>
            </a:r>
          </a:p>
          <a:p>
            <a:pPr>
              <a:buNone/>
            </a:pPr>
            <a:r>
              <a:rPr lang="cs-CZ" b="1" dirty="0" smtClean="0"/>
              <a:t>IM 1300 </a:t>
            </a:r>
            <a:r>
              <a:rPr lang="cs-CZ" dirty="0" smtClean="0"/>
              <a:t>– imunochemický modul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84784"/>
            <a:ext cx="3230829" cy="235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2556409" cy="340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21088"/>
            <a:ext cx="333409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221088"/>
            <a:ext cx="2668654" cy="248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Direct</a:t>
            </a:r>
            <a:r>
              <a:rPr lang="cs-CZ" dirty="0" smtClean="0"/>
              <a:t> </a:t>
            </a:r>
            <a:r>
              <a:rPr lang="cs-CZ" dirty="0" err="1" smtClean="0"/>
              <a:t>Load</a:t>
            </a:r>
            <a:endParaRPr lang="cs-CZ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7056784" cy="17526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samostatný imunochemický a biochemický  analyzátor</a:t>
            </a:r>
          </a:p>
          <a:p>
            <a:pPr algn="l"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záložní systémy</a:t>
            </a:r>
          </a:p>
          <a:p>
            <a:pPr algn="l"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bez SH modulu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88840"/>
            <a:ext cx="4211960" cy="316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7504" y="3212976"/>
            <a:ext cx="4589220" cy="344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Konečná podoba instalace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5688" y="18970122"/>
            <a:ext cx="27315618" cy="1987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6840760" cy="541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99715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Moduly pracují nezávisle na sobě;</a:t>
            </a:r>
          </a:p>
          <a:p>
            <a:r>
              <a:rPr lang="cs-CZ" dirty="0" smtClean="0"/>
              <a:t>rychlý transport vzorků díky elektromagnetické dráze, předřazení </a:t>
            </a:r>
            <a:r>
              <a:rPr lang="cs-CZ" dirty="0" err="1" smtClean="0"/>
              <a:t>statimových</a:t>
            </a:r>
            <a:r>
              <a:rPr lang="cs-CZ" dirty="0" smtClean="0"/>
              <a:t> vzorků;</a:t>
            </a:r>
          </a:p>
          <a:p>
            <a:r>
              <a:rPr lang="cs-CZ" dirty="0" smtClean="0"/>
              <a:t>široká nabídka biochemických a imunochemických testů;</a:t>
            </a:r>
          </a:p>
          <a:p>
            <a:r>
              <a:rPr lang="cs-CZ" dirty="0" smtClean="0"/>
              <a:t>výměna reagencií a promývacích roztoků za provozu, dostatečná kapacita prostoru pro reagencie na obou modulech;</a:t>
            </a:r>
          </a:p>
          <a:p>
            <a:r>
              <a:rPr lang="cs-CZ" dirty="0" smtClean="0"/>
              <a:t>automatické sledování zásob reagencií. 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949935"/>
            <a:ext cx="3672408" cy="28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672408" cy="254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dirty="0" smtClean="0"/>
              <a:t>Výhody </a:t>
            </a:r>
            <a:r>
              <a:rPr lang="cs-CZ" dirty="0" err="1" smtClean="0"/>
              <a:t>Atellica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680520" cy="504056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Balení reagencií je rozděleno do dvou  oddílů zakrytých folií </a:t>
            </a:r>
            <a:r>
              <a:rPr lang="cs-CZ" dirty="0" smtClean="0">
                <a:sym typeface="Symbol"/>
              </a:rPr>
              <a:t> </a:t>
            </a:r>
            <a:r>
              <a:rPr lang="cs-CZ" dirty="0" smtClean="0"/>
              <a:t>rozšíření vnitřní stability činidla;</a:t>
            </a:r>
          </a:p>
          <a:p>
            <a:r>
              <a:rPr lang="cs-CZ" dirty="0" smtClean="0"/>
              <a:t>bezúdržbové iontově-selektivní elektrody (čip), automatická kalibrace ISE;</a:t>
            </a:r>
          </a:p>
          <a:p>
            <a:r>
              <a:rPr lang="cs-CZ" dirty="0" smtClean="0"/>
              <a:t>automatické údržby – většina probíhá bez nutnosti zásahu </a:t>
            </a:r>
            <a:r>
              <a:rPr lang="cs-CZ" dirty="0" smtClean="0"/>
              <a:t>obsluhy;</a:t>
            </a:r>
          </a:p>
          <a:p>
            <a:r>
              <a:rPr lang="cs-CZ" dirty="0" smtClean="0"/>
              <a:t>n</a:t>
            </a:r>
            <a:r>
              <a:rPr lang="cs-CZ" dirty="0" smtClean="0"/>
              <a:t>ačítání </a:t>
            </a:r>
            <a:r>
              <a:rPr lang="cs-CZ" dirty="0" err="1" smtClean="0"/>
              <a:t>kalibrátorů</a:t>
            </a:r>
            <a:r>
              <a:rPr lang="cs-CZ" dirty="0" smtClean="0"/>
              <a:t> přes QR kódy.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1718" y="4149080"/>
            <a:ext cx="3044698" cy="213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3"/>
            <a:ext cx="3096344" cy="27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383</Words>
  <Application>Microsoft Office PowerPoint</Application>
  <PresentationFormat>Předvádění na obrazovce (4:3)</PresentationFormat>
  <Paragraphs>67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sady Office</vt:lpstr>
      <vt:lpstr>Ing. Klára Jandová, Nemocnice Strakonice, a.s., CL  38. Mezikrajské dny klinické biochemie jihočeského, královehradeckého a pardubického regionu 16.-17.6.2022 Jindřichův Hradec</vt:lpstr>
      <vt:lpstr>Stav před výměnou 2019</vt:lpstr>
      <vt:lpstr>Atellica Solution – instalace</vt:lpstr>
      <vt:lpstr>Když zasáhne Covid</vt:lpstr>
      <vt:lpstr>Linka Atellica Solution</vt:lpstr>
      <vt:lpstr>Atellica Direct Load</vt:lpstr>
      <vt:lpstr>Konečná podoba instalace</vt:lpstr>
      <vt:lpstr>Výhody Atellica Solution</vt:lpstr>
      <vt:lpstr>Výhody Atellica Solution</vt:lpstr>
      <vt:lpstr>Výhody Atellica Solution</vt:lpstr>
      <vt:lpstr>Nevýhody Atellica Solution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38. Mezikrajské dny klinické biochemie jihočeského, královehradeckého a pardubického regionu 16.-17.5.2022 Jindřichův Hradec</dc:title>
  <dc:creator>CL OKB</dc:creator>
  <cp:lastModifiedBy>CL OKB</cp:lastModifiedBy>
  <cp:revision>263</cp:revision>
  <dcterms:created xsi:type="dcterms:W3CDTF">2022-05-13T08:39:49Z</dcterms:created>
  <dcterms:modified xsi:type="dcterms:W3CDTF">2022-06-13T09:23:37Z</dcterms:modified>
</cp:coreProperties>
</file>