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73" r:id="rId10"/>
    <p:sldId id="267" r:id="rId11"/>
    <p:sldId id="268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5F5FF"/>
    <a:srgbClr val="CBECF5"/>
    <a:srgbClr val="EAEAEA"/>
    <a:srgbClr val="73A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7E75D-8F49-42C6-970B-96B3BE60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656DC2-B582-432C-986D-AF2E21A60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F6D7AA-B8AC-4913-A34C-3EE01240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4BA3AE-0318-40E6-9922-8A00C4BD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2177E2-906F-47CD-BE18-D7276BD5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67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CAE48-A60B-4E5B-9B53-697D04E2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737D60-17B2-4933-9ACD-1A4EE754C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C23266-3AEF-4C28-8AA2-B1F642C6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D32277-C004-4028-B609-8D92508A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D78BD6-C20A-44EA-B8A3-88D1089A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72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E66002-DB08-4167-8B20-996EFDB9A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FE79F6-ADD6-4D2C-A800-DDBB8C62C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388A3-378B-4A52-84F8-628A5C6E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EA8B71-56C9-4A3E-9F91-EC294DBC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A53625-EE7E-45D4-97FD-9FD17BD0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3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7A64F-1E53-4C45-A8D7-547B1F5E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3CC052-DFA1-491A-B1CB-DCD1855A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807D02-9C7E-4509-A3C0-1EB31CC7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90211B-D157-4A33-8C46-C14E356B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287C51-EC2B-4418-9D2F-A82864A1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09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7FA85-866C-4A1D-AAE5-E275C0EC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4A91CA0-ACF3-4F89-BF09-67147644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DA775C-06F4-42D1-AB8D-C9862746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7AAA19-4E58-49E3-B65E-0B64D5BB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D27E7C-038A-42ED-91E1-ECF10E4B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CF7EE-0122-44A9-B0A4-91EF5168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EC0F80-E51A-42B5-AF13-789A575F3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B05B776-26FF-4256-9B05-8CEF01ACA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C5E1E6-49BD-4827-ABCE-66C23614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6531D9-572B-46D5-8218-F4AF6B89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26699B-BD59-405B-8F51-AA8FC587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49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FFC82-0A89-486F-A67F-70B08EBE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36766CA-DA69-4494-B00D-F8D763962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48A758F-A809-46C9-AB10-02AC81D8B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1A488B4-BD99-481A-ACCC-63045D50E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1D5762-E553-41FF-8766-8F087DBC1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FDF8EC-1FF1-4613-AFFC-F114E2E5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6243F4-E183-4551-90C0-FB3461DC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6B93F7-860A-46BB-9777-9D404BE1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6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C52C0-5104-4A44-A827-C23D1EDB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364338-A1AE-4F2B-9656-CA14169C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C0E169-5376-4262-B2EB-49A01EF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755756-40D1-4100-B615-C90B1D2E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93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55AE43-ACD5-4C32-B16F-1F84DAB8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D56F08-1387-4FE3-8B0A-06FC0699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F8E57C-651E-4077-B8F6-7DE06AF2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64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629C7-74E6-48EE-84A9-FDFCDCF7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B70823-7CDA-4ADA-AD69-E8BABD07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02D9B7-C765-4108-93E7-6EDB6248F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0F8068-73F9-4BB8-A1A3-B13D91A4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18B5BE-B0A3-4255-8CA4-02C1BCD5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D70922-FC8C-44DA-9381-48CF2F25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7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722E6-97D2-4EC9-817F-E252E160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8D3BBA-BBB6-4961-A337-3F0A8F6F0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843A6CF-64DC-4373-AF4E-FA2E3B268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6A2397-65B1-4E01-B0D8-36152FD7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05E401-6078-4B3B-B88A-858FA919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123479-6AB7-410F-80D4-FE05CBDB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07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BB5E07-9309-4AFE-8E8B-C935C77C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CF0359-F2CF-4E08-97A1-1CCAF88B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1CBD42-DC59-4A78-8349-9D56B49E3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A1F7-891B-4280-98C9-FDAEAFEBD2AC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2C1629-EBB5-43FE-A6AA-432CB18BC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56D77E-93D8-4B31-BF34-C653989D1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B269-EA7E-4AD8-90A5-B768E6743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8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4721" y="572649"/>
            <a:ext cx="9489573" cy="268129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UREMICKÉ TOXINY A JEJICH STANOVENÍ</a:t>
            </a:r>
            <a:b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Financováno grantem TAČR ZÉTA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7F8AD0B-C371-48C4-9105-E90AC3104969}"/>
              </a:ext>
            </a:extLst>
          </p:cNvPr>
          <p:cNvSpPr txBox="1"/>
          <p:nvPr/>
        </p:nvSpPr>
        <p:spPr>
          <a:xfrm flipH="1">
            <a:off x="119063" y="3918976"/>
            <a:ext cx="11953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Tomášová A., FN Hradec Králové-ÚKBD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C1DE3D-4E45-4E94-829D-8F7BE9840C97}"/>
              </a:ext>
            </a:extLst>
          </p:cNvPr>
          <p:cNvSpPr txBox="1"/>
          <p:nvPr/>
        </p:nvSpPr>
        <p:spPr>
          <a:xfrm>
            <a:off x="7636476" y="6153665"/>
            <a:ext cx="443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38. MEZIKRAJSKÉ DNY KLINICKÉ BIOCHEMIE</a:t>
            </a:r>
          </a:p>
          <a:p>
            <a:pPr algn="r"/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16.-17.6.2022</a:t>
            </a:r>
          </a:p>
        </p:txBody>
      </p:sp>
    </p:spTree>
    <p:extLst>
      <p:ext uri="{BB962C8B-B14F-4D97-AF65-F5344CB8AC3E}">
        <p14:creationId xmlns:p14="http://schemas.microsoft.com/office/powerpoint/2010/main" val="272783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906" y="462576"/>
            <a:ext cx="9497440" cy="92447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PERITONEÁLNÍ DIALYZÁT 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7305" y="1499072"/>
            <a:ext cx="10904427" cy="2102708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Postup stanovení: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1000 µ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 vzorku+300 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µ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cs-CZ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cs-CZ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centrifugace 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(10 min, 10 000 g, 20 °C)</a:t>
            </a:r>
            <a:r>
              <a:rPr lang="cs-CZ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odebrat 1000 µ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přidat 250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µ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reakčního </a:t>
            </a:r>
            <a:r>
              <a:rPr lang="cs-CZ" sz="26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kitu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(DMBA)</a:t>
            </a:r>
            <a:r>
              <a:rPr lang="cs-CZ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centrifugace</a:t>
            </a:r>
            <a:r>
              <a:rPr lang="cs-CZ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měření 400-600 </a:t>
            </a:r>
            <a:r>
              <a:rPr lang="cs-CZ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cs-CZ" sz="2600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rgbClr val="012A53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690811-C9FD-429F-8796-C32CA846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903" y="3377737"/>
            <a:ext cx="120752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6C6E65F0-7C74-4749-84EB-D5B765E81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282858"/>
              </p:ext>
            </p:extLst>
          </p:nvPr>
        </p:nvGraphicFramePr>
        <p:xfrm>
          <a:off x="3767459" y="3834937"/>
          <a:ext cx="4657081" cy="271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4793157" imgH="2750733" progId="Excel.Sheet.8">
                  <p:embed/>
                </p:oleObj>
              </mc:Choice>
              <mc:Fallback>
                <p:oleObj name="Worksheet" r:id="rId3" imgW="4793157" imgH="2750733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459" y="3834937"/>
                        <a:ext cx="4657081" cy="2714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377" y="293339"/>
            <a:ext cx="9500151" cy="92447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KREVNÍ SÉRUM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2112" y="1217814"/>
            <a:ext cx="9726629" cy="3208712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Postup stanovení: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itchFamily="18" charset="0"/>
              </a:rPr>
              <a:t>500 µL vzorku+1500 µL acetonitrilu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itchFamily="18" charset="0"/>
              </a:rPr>
              <a:t>centrifugace (10 min, 10 000 g, 20 °C)→odebrat 1500 µL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itchFamily="18" charset="0"/>
              </a:rPr>
              <a:t>přidat 500 µL roztoku </a:t>
            </a:r>
            <a:r>
              <a:rPr lang="cs-CZ" sz="26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itchFamily="18" charset="0"/>
              </a:rPr>
              <a:t>NaCl+HCl</a:t>
            </a:r>
            <a:endParaRPr lang="cs-CZ" sz="2600" dirty="0">
              <a:solidFill>
                <a:srgbClr val="012A53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itchFamily="18" charset="0"/>
              </a:rPr>
              <a:t>centrifugace (10 min, 10 000 g, 20 °C)→odebrat 800 µL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itchFamily="18" charset="0"/>
              </a:rPr>
              <a:t>přidat 400 µL reakčního </a:t>
            </a:r>
            <a:r>
              <a:rPr lang="cs-CZ" sz="26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itchFamily="18" charset="0"/>
              </a:rPr>
              <a:t>kitu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itchFamily="18" charset="0"/>
              </a:rPr>
              <a:t> (DMBA)</a:t>
            </a:r>
            <a:r>
              <a:rPr lang="cs-CZ" sz="2600" dirty="0">
                <a:solidFill>
                  <a:srgbClr val="012A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měření 400-600 </a:t>
            </a:r>
            <a:r>
              <a:rPr lang="cs-CZ" sz="2600" dirty="0" err="1">
                <a:solidFill>
                  <a:srgbClr val="012A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cs-CZ" sz="2600" dirty="0">
              <a:solidFill>
                <a:srgbClr val="012A53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rgbClr val="012A5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cs-CZ" sz="2600" dirty="0">
              <a:solidFill>
                <a:srgbClr val="012A5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cs-CZ" sz="2600" dirty="0">
              <a:solidFill>
                <a:srgbClr val="012A5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cs-CZ" sz="2600" dirty="0">
              <a:solidFill>
                <a:srgbClr val="012A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341AE2-4BFE-442D-8BD2-6F7EB85A8D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68" y="4143633"/>
            <a:ext cx="4477567" cy="254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930" y="560762"/>
            <a:ext cx="9500151" cy="92447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VÝSLEDKY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345924" y="1609859"/>
            <a:ext cx="9500151" cy="307747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</a:rPr>
              <a:t>analytický </a:t>
            </a:r>
            <a:r>
              <a:rPr lang="cs-CZ" sz="2600" dirty="0" err="1">
                <a:solidFill>
                  <a:srgbClr val="002060"/>
                </a:solidFill>
                <a:latin typeface="Georgia" panose="02040502050405020303" pitchFamily="18" charset="0"/>
              </a:rPr>
              <a:t>kit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</a:rPr>
              <a:t> umožňuje stanovit a monitorovat IS v peritoneálním dialyzátu a krevním séru 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</a:rPr>
              <a:t>přispívá tak k lepší péči o dialyzované pacienty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</a:rPr>
              <a:t>stanovení IS může pomoci ke zvýšení efektivity léčby těchto pacientů-modifikací dietních opatření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94405" y="5861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4220CA-7341-4679-BCC3-FC21661D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865" y="3826441"/>
            <a:ext cx="3540210" cy="26626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470A685-9641-4A6F-B542-979DC034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44" y="365125"/>
            <a:ext cx="10199255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ZÁVĚR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83B85F7-4B09-4A61-9D2E-FF52DC77D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324" y="1690688"/>
            <a:ext cx="9500149" cy="2993735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UT ovlivňují dobu přežití dialyzovaných pacientů</a:t>
            </a:r>
          </a:p>
          <a:p>
            <a:endParaRPr lang="cs-CZ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 přes intenzivní výzkum UT současné dialyzační strategie neumožňují odstranění všech UT - každý další výzkum v této oblasti </a:t>
            </a:r>
            <a:r>
              <a:rPr lang="cs-CZ" sz="260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je přínosem</a:t>
            </a:r>
            <a:endParaRPr lang="cs-CZ" sz="26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5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30D51-41C7-4FBE-8941-8B99FBED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304"/>
            <a:ext cx="10515600" cy="1262306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559870-7DA9-4FA2-AE29-BE04C8405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36" y="3004267"/>
            <a:ext cx="3924728" cy="2616485"/>
          </a:xfrm>
          <a:prstGeom prst="rect">
            <a:avLst/>
          </a:prstGeom>
          <a:effectLst>
            <a:softEdge rad="5207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E86C31-A6A9-404D-B6F0-FF93A9521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2" y="4615390"/>
            <a:ext cx="2010724" cy="2010724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E572E4C-2B01-4C2B-8345-DB59B5516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2270" y="4415397"/>
            <a:ext cx="1800552" cy="10627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E6729A-9013-4A8D-848B-D27203583A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96" y="2242610"/>
            <a:ext cx="1905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7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6541" y="303268"/>
            <a:ext cx="9500151" cy="92447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1D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UREMICKÉ TOXINY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5924" y="1727200"/>
            <a:ext cx="9500149" cy="4235719"/>
          </a:xfrm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heterogenní skupina látek-hromadí se v organizmu pacientů s poruchou funkce ledvin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retence UT zasahuje do celého metabolismu</a:t>
            </a:r>
          </a:p>
          <a:p>
            <a:pPr marL="0" indent="0">
              <a:buNone/>
            </a:pPr>
            <a:endParaRPr lang="cs-CZ" sz="10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UT se zabývá </a:t>
            </a:r>
            <a:r>
              <a:rPr lang="cs-CZ" sz="26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EuTox</a:t>
            </a:r>
            <a:endParaRPr lang="cs-CZ" sz="26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6848" y="3429000"/>
            <a:ext cx="4581951" cy="334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1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75292" y="383598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1D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KLASIFIKACE UREMICKÝCH TOXINŮ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91080" y="1943098"/>
            <a:ext cx="9684025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 skupiny:</a:t>
            </a:r>
          </a:p>
          <a:p>
            <a:pPr marL="0" indent="0">
              <a:buNone/>
            </a:pPr>
            <a:endParaRPr lang="cs-CZ" sz="8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 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malé ve vodě rozpustné molekuly s nízkou molekulovou hmotností do 500 Da - močovina, kreatinin, oxaláty, guanidiny</a:t>
            </a:r>
          </a:p>
          <a:p>
            <a:pPr marL="0" indent="0">
              <a:buNone/>
            </a:pPr>
            <a:endParaRPr lang="cs-CZ" sz="26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2. 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střední molekuly s molekulovou hmotností 500 až 32 000 Da - </a:t>
            </a:r>
            <a:r>
              <a:rPr lang="el-GR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β</a:t>
            </a:r>
            <a:r>
              <a:rPr lang="cs-CZ" sz="2600" baseline="-250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-mikroglobulin, </a:t>
            </a:r>
            <a:r>
              <a:rPr lang="cs-CZ" sz="26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cystatin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C, parathormon</a:t>
            </a:r>
          </a:p>
          <a:p>
            <a:pPr marL="0" indent="0">
              <a:buNone/>
            </a:pPr>
            <a:endParaRPr lang="cs-CZ" sz="26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3. 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molekuly vázané na proteiny- indol, </a:t>
            </a:r>
            <a:r>
              <a:rPr lang="cs-CZ" sz="26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indoxyl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sulfát, p-</a:t>
            </a:r>
            <a:r>
              <a:rPr lang="cs-CZ" sz="26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kresyl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-sulfát</a:t>
            </a:r>
          </a:p>
          <a:p>
            <a:pPr mar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0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3691" y="355888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MECHANISMY AKUMULACE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5924" y="1600201"/>
            <a:ext cx="9500149" cy="4607416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Typ I- 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akumulace toxických látek produkovaných endogenními metabolickými procesy z důvodu snížené vylučovací kapacity ledvin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Typ II- 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nadbytek toxických látek způsobený nadměrnou endogenní produkcí nebo zhoršenou degradací, případně obojím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Typ III- 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akumulace toxických látek z exogenních zdrojů v důsledku snížené vylučovací kapacity ledvin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Typ IV- 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speciální případ </a:t>
            </a:r>
            <a:r>
              <a:rPr lang="cs-CZ" sz="26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patobiologického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procesu-nedostatek, snížená aktivita látek, které jsou normálně produkovány endogenně</a:t>
            </a:r>
          </a:p>
        </p:txBody>
      </p:sp>
    </p:spTree>
    <p:extLst>
      <p:ext uri="{BB962C8B-B14F-4D97-AF65-F5344CB8AC3E}">
        <p14:creationId xmlns:p14="http://schemas.microsoft.com/office/powerpoint/2010/main" val="240182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1122" y="559815"/>
            <a:ext cx="9500151" cy="92447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ÚČINKY UREMICKÝCH TOXINŮ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5922" y="1560945"/>
            <a:ext cx="9500152" cy="4582278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malé ve vodě rozpustné molekuly nemusí mít značnou toxickou aktivitu-urea, kreatinin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x</a:t>
            </a: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guanidiny-</a:t>
            </a:r>
            <a:r>
              <a:rPr lang="cs-CZ" sz="2800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neurotoxicita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poškození cévní stěny, hemolýza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cs-CZ" sz="15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střední molekuly-velký klinický význam </a:t>
            </a:r>
            <a:r>
              <a:rPr lang="el-GR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β</a:t>
            </a:r>
            <a:r>
              <a:rPr lang="cs-CZ" sz="2800" baseline="-250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-mikroglobulin-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dialyzační amyloidóza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cs-CZ" sz="1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molekuly vázané na proteiny-</a:t>
            </a:r>
            <a:r>
              <a:rPr lang="cs-CZ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 </a:t>
            </a: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CKD až 100 násobné zvýšení koncentrací </a:t>
            </a:r>
            <a:r>
              <a:rPr lang="cs-CZ" sz="28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indoxylových</a:t>
            </a: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sloučenin,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kardiovaskulární poškození, fibróza renální tkáně, </a:t>
            </a:r>
            <a:r>
              <a:rPr lang="cs-CZ" sz="2800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nefrotoxicita</a:t>
            </a:r>
            <a:endParaRPr lang="cs-CZ" sz="28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3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836" y="193965"/>
            <a:ext cx="10515600" cy="122277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STANOVENÍ UREMICKÝCH TOXINŮ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662199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malé ve vodě rozpustné molekuly-urea, kreatinin-automatické analyzátory (</a:t>
            </a:r>
            <a:r>
              <a:rPr lang="cs-CZ" sz="28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Cobas</a:t>
            </a: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8000)</a:t>
            </a:r>
          </a:p>
          <a:p>
            <a:pPr marL="0" indent="0">
              <a:buNone/>
            </a:pPr>
            <a:endParaRPr lang="cs-CZ" sz="12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střední molekuly-imunochemicky (</a:t>
            </a:r>
            <a:r>
              <a:rPr lang="cs-CZ" sz="2800" dirty="0" err="1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Liaison</a:t>
            </a: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XL)</a:t>
            </a:r>
          </a:p>
          <a:p>
            <a:endParaRPr lang="cs-CZ" sz="12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molekuly vázané na proteiny-chromatograficky-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iontová párová chromatografie s elektrochemickou detekcí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2B26D6-8324-4D2B-BB5B-4C031CDC5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11" y="4617385"/>
            <a:ext cx="2681665" cy="16575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49590B-6801-4990-9672-7FBDA63F4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76" y="3807229"/>
            <a:ext cx="2292978" cy="305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31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78" y="4215130"/>
            <a:ext cx="3711068" cy="25474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727" y="366632"/>
            <a:ext cx="10945092" cy="125610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IONTOVÁ PÁROVÁ CHROMATOGRAFIE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622738"/>
            <a:ext cx="9729788" cy="4559121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založena na vzniku iontových párů mezi separovanými látkami iontové povahy s opačně nabitým iontem v mobilní fázi</a:t>
            </a:r>
          </a:p>
          <a:p>
            <a:pPr marL="0" indent="0">
              <a:buNone/>
            </a:pPr>
            <a:endParaRPr lang="cs-CZ" sz="10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vzniklé iontové páry jsou neutrální (hydrofobní) a proto jsou na rozdíl od látek iontové povahy zadržovány na nepolární fázi a vykazují podstatně zvýšenou retenci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cs-CZ" sz="26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Elektrochemický detektor: 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měří procházející proud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mezi polarizovatelnou pracovní elektrodou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pomocnou elektrodou v závislosti na vloženém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napětí</a:t>
            </a:r>
            <a:endParaRPr lang="cs-CZ" sz="2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6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CÍLE PROJEKTU</a:t>
            </a:r>
            <a:endParaRPr lang="cs-CZ" sz="40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6453" y="2105891"/>
            <a:ext cx="9500149" cy="3424844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vytvoření </a:t>
            </a: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analytického </a:t>
            </a:r>
            <a:r>
              <a:rPr lang="cs-CZ" sz="2600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kitu</a:t>
            </a: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pro kvantitativní in vitro stanovení IS v peritoneálním dialyzátu a krevním séru-</a:t>
            </a:r>
            <a:r>
              <a:rPr lang="cs-CZ" sz="2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efektivní cenově dostupná spektrofotometrická metoda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cs-CZ" sz="2600" dirty="0">
              <a:solidFill>
                <a:srgbClr val="012A5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12A5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referenční metoda-iontově párová chromatografie s elektrochemickou detekcí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52408-B0B2-42A2-ADFE-934562BE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16" y="348649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INDOXYL SULFÁT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0B7371-8E7B-4D21-8937-44481644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</a:rPr>
              <a:t>malá molekula vázaná na proteiny-albumin</a:t>
            </a: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</a:rPr>
              <a:t>vzniká z AK </a:t>
            </a:r>
            <a:r>
              <a:rPr lang="cs-CZ" sz="2600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tryptofanu</a:t>
            </a:r>
            <a:r>
              <a:rPr lang="cs-CZ" sz="26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→tlusté</a:t>
            </a: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střevo-indol→játra-IS</a:t>
            </a:r>
            <a:endParaRPr lang="cs-CZ" sz="26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odstranění dialyzačními technikami obtížné a pouze částečné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EDB706-4366-445D-B46C-C98F230FC4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72" y="3429001"/>
            <a:ext cx="4539049" cy="308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3739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4754</TotalTime>
  <Words>543</Words>
  <Application>Microsoft Office PowerPoint</Application>
  <PresentationFormat>Širokoúhlá obrazovka</PresentationFormat>
  <Paragraphs>77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Motiv Office</vt:lpstr>
      <vt:lpstr>Worksheet</vt:lpstr>
      <vt:lpstr>UREMICKÉ TOXINY A JEJICH STANOVENÍ  Financováno grantem TAČR ZÉTA</vt:lpstr>
      <vt:lpstr>UREMICKÉ TOXINY</vt:lpstr>
      <vt:lpstr>KLASIFIKACE UREMICKÝCH TOXINŮ</vt:lpstr>
      <vt:lpstr>MECHANISMY AKUMULACE</vt:lpstr>
      <vt:lpstr>ÚČINKY UREMICKÝCH TOXINŮ</vt:lpstr>
      <vt:lpstr>STANOVENÍ UREMICKÝCH TOXINŮ</vt:lpstr>
      <vt:lpstr>IONTOVÁ PÁROVÁ CHROMATOGRAFIE</vt:lpstr>
      <vt:lpstr>CÍLE PROJEKTU</vt:lpstr>
      <vt:lpstr>INDOXYL SULFÁT</vt:lpstr>
      <vt:lpstr>PERITONEÁLNÍ DIALYZÁT </vt:lpstr>
      <vt:lpstr>KREVNÍ SÉRUM</vt:lpstr>
      <vt:lpstr>VÝSLEDKY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Adéla</dc:creator>
  <cp:lastModifiedBy>Tomášová Adéla</cp:lastModifiedBy>
  <cp:revision>139</cp:revision>
  <dcterms:created xsi:type="dcterms:W3CDTF">2018-12-02T13:37:43Z</dcterms:created>
  <dcterms:modified xsi:type="dcterms:W3CDTF">2022-06-15T05:59:55Z</dcterms:modified>
</cp:coreProperties>
</file>