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65" r:id="rId14"/>
    <p:sldId id="266" r:id="rId15"/>
    <p:sldId id="286" r:id="rId16"/>
    <p:sldId id="267" r:id="rId17"/>
    <p:sldId id="283" r:id="rId18"/>
    <p:sldId id="268" r:id="rId19"/>
    <p:sldId id="281" r:id="rId20"/>
    <p:sldId id="273" r:id="rId21"/>
    <p:sldId id="285" r:id="rId22"/>
    <p:sldId id="279" r:id="rId23"/>
    <p:sldId id="274" r:id="rId24"/>
    <p:sldId id="278" r:id="rId25"/>
    <p:sldId id="282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rožová Jaroslava MUDr." initials="AJM" lastIdx="1" clrIdx="0">
    <p:extLst>
      <p:ext uri="{19B8F6BF-5375-455C-9EA6-DF929625EA0E}">
        <p15:presenceInfo xmlns:p15="http://schemas.microsoft.com/office/powerpoint/2012/main" userId="S-1-5-21-2039109763-1005172138-989419274-1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4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brozova\Documents\EXCEL\SROVN&#193;N&#205;%20METOD\Troponiny%202019\Trop%20T%20versus%20Trop%20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brozova\Documents\EXCEL\SROVN&#193;N&#205;%20METOD\Troponiny%202019\Trop%20T%20versus%20Trop%20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brozova\Documents\EXCEL\SROVN&#193;N&#205;%20METOD\Troponiny%202019\Trop%20T%20versus%20Trop%20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brozova\Documents\EXCEL\SROVN&#193;N&#205;%20METOD\Troponiny%202019\Trop%20T%20versus%20Trop%20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5757575757576E-3"/>
          <c:y val="1.509433962264151E-2"/>
          <c:w val="0.99242424242424243"/>
          <c:h val="0.98490566037735849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E13E-4261-8F06-83EF266F5C2F}"/>
            </c:ext>
          </c:extLst>
        </c:ser>
        <c:ser>
          <c:idx val="1"/>
          <c:order val="1"/>
          <c:tx>
            <c:v>Mean
(23,523)</c:v>
          </c:tx>
          <c:spPr>
            <a:ln w="25400">
              <a:solidFill>
                <a:srgbClr val="0082C8"/>
              </a:solidFill>
              <a:prstDash val="solid"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1-E13E-4261-8F06-83EF266F5C2F}"/>
            </c:ext>
          </c:extLst>
        </c:ser>
        <c:ser>
          <c:idx val="2"/>
          <c:order val="2"/>
          <c:tx>
            <c:v>95% LoA
(-204,865 to 251,912)</c:v>
          </c:tx>
          <c:spPr>
            <a:ln w="12700">
              <a:solidFill>
                <a:srgbClr val="0082C8"/>
              </a:solidFill>
              <a:prstDash val="lgDash"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2-E13E-4261-8F06-83EF266F5C2F}"/>
            </c:ext>
          </c:extLst>
        </c:ser>
        <c:ser>
          <c:idx val="3"/>
          <c:order val="3"/>
          <c:tx>
            <c:v>Allowable difference
±20%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3-E13E-4261-8F06-83EF266F5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33711"/>
        <c:axId val="965930383"/>
      </c:scatterChart>
      <c:valAx>
        <c:axId val="965933711"/>
        <c:scaling>
          <c:orientation val="minMax"/>
        </c:scaling>
        <c:delete val="1"/>
        <c:axPos val="b"/>
        <c:majorTickMark val="out"/>
        <c:minorTickMark val="none"/>
        <c:tickLblPos val="nextTo"/>
        <c:crossAx val="965930383"/>
        <c:crosses val="min"/>
        <c:crossBetween val="midCat"/>
      </c:valAx>
      <c:valAx>
        <c:axId val="965930383"/>
        <c:scaling>
          <c:orientation val="minMax"/>
        </c:scaling>
        <c:delete val="1"/>
        <c:axPos val="l"/>
        <c:majorTickMark val="out"/>
        <c:minorTickMark val="none"/>
        <c:tickLblPos val="nextTo"/>
        <c:crossAx val="965933711"/>
        <c:crosses val="min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912356836077312"/>
          <c:y val="0.35135028729516926"/>
          <c:w val="0.22087643163922691"/>
          <c:h val="0.30888030888030887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971786833856"/>
          <c:y val="2.7027027027027029E-2"/>
          <c:w val="0.79937304075235105"/>
          <c:h val="0.84942084942084939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6A35-4BCA-9DF8-969481C5C73A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'Trop T, Trop I 5'!$KO$59:$KO$60</c:f>
              <c:numCache>
                <c:formatCode>General</c:formatCode>
                <c:ptCount val="2"/>
                <c:pt idx="0">
                  <c:v>0</c:v>
                </c:pt>
                <c:pt idx="1">
                  <c:v>900</c:v>
                </c:pt>
              </c:numCache>
            </c:numRef>
          </c:xVal>
          <c:yVal>
            <c:numRef>
              <c:f>'Trop T, Trop I 5'!$KO$61:$KO$62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35-4BCA-9DF8-969481C5C73A}"/>
            </c:ext>
          </c:extLst>
        </c:ser>
        <c:ser>
          <c:idx val="2"/>
          <c:order val="2"/>
          <c:tx>
            <c:v/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9525">
                <a:noFill/>
              </a:ln>
            </c:spPr>
          </c:marker>
          <c:xVal>
            <c:numRef>
              <c:f>'Trop T, Trop I 5'!$KO$63:$KO$85</c:f>
              <c:numCache>
                <c:formatCode>General</c:formatCode>
                <c:ptCount val="23"/>
                <c:pt idx="0">
                  <c:v>9.9499999999999993</c:v>
                </c:pt>
                <c:pt idx="1">
                  <c:v>6.5500000000000007</c:v>
                </c:pt>
                <c:pt idx="2">
                  <c:v>4.665</c:v>
                </c:pt>
                <c:pt idx="3">
                  <c:v>1.85</c:v>
                </c:pt>
                <c:pt idx="4">
                  <c:v>45.67</c:v>
                </c:pt>
                <c:pt idx="5">
                  <c:v>39.799999999999997</c:v>
                </c:pt>
                <c:pt idx="6">
                  <c:v>5.4350000000000005</c:v>
                </c:pt>
                <c:pt idx="7">
                  <c:v>8.9149999999999991</c:v>
                </c:pt>
                <c:pt idx="8">
                  <c:v>7.9249999999999998</c:v>
                </c:pt>
                <c:pt idx="9">
                  <c:v>18.670000000000002</c:v>
                </c:pt>
                <c:pt idx="10">
                  <c:v>3.3849999999999998</c:v>
                </c:pt>
                <c:pt idx="11">
                  <c:v>7.4450000000000003</c:v>
                </c:pt>
                <c:pt idx="12">
                  <c:v>5.29</c:v>
                </c:pt>
                <c:pt idx="13">
                  <c:v>12.475</c:v>
                </c:pt>
                <c:pt idx="14">
                  <c:v>14.844999999999999</c:v>
                </c:pt>
                <c:pt idx="15">
                  <c:v>5.0600000000000005</c:v>
                </c:pt>
                <c:pt idx="16">
                  <c:v>81.064999999999998</c:v>
                </c:pt>
                <c:pt idx="17">
                  <c:v>42.91</c:v>
                </c:pt>
                <c:pt idx="18">
                  <c:v>161.42500000000001</c:v>
                </c:pt>
                <c:pt idx="19">
                  <c:v>6.2200000000000006</c:v>
                </c:pt>
                <c:pt idx="20">
                  <c:v>3.3600000000000003</c:v>
                </c:pt>
                <c:pt idx="21">
                  <c:v>604</c:v>
                </c:pt>
                <c:pt idx="22">
                  <c:v>7.97</c:v>
                </c:pt>
              </c:numCache>
            </c:numRef>
          </c:xVal>
          <c:yVal>
            <c:numRef>
              <c:f>'Trop T, Trop I 5'!$KO$86:$KO$108</c:f>
              <c:numCache>
                <c:formatCode>General</c:formatCode>
                <c:ptCount val="23"/>
                <c:pt idx="0">
                  <c:v>-2.0999999999999996</c:v>
                </c:pt>
                <c:pt idx="1">
                  <c:v>-3.7</c:v>
                </c:pt>
                <c:pt idx="2">
                  <c:v>-6.1300000000000008</c:v>
                </c:pt>
                <c:pt idx="3">
                  <c:v>-2.2999999999999998</c:v>
                </c:pt>
                <c:pt idx="4">
                  <c:v>-16.54</c:v>
                </c:pt>
                <c:pt idx="5">
                  <c:v>-10.800000000000004</c:v>
                </c:pt>
                <c:pt idx="6">
                  <c:v>-6.47</c:v>
                </c:pt>
                <c:pt idx="7">
                  <c:v>-11.23</c:v>
                </c:pt>
                <c:pt idx="8">
                  <c:v>1.5499999999999989</c:v>
                </c:pt>
                <c:pt idx="9">
                  <c:v>-7.5400000000000009</c:v>
                </c:pt>
                <c:pt idx="10">
                  <c:v>-3.7699999999999996</c:v>
                </c:pt>
                <c:pt idx="11">
                  <c:v>-7.29</c:v>
                </c:pt>
                <c:pt idx="12">
                  <c:v>-6.58</c:v>
                </c:pt>
                <c:pt idx="13">
                  <c:v>-17.349999999999998</c:v>
                </c:pt>
                <c:pt idx="14">
                  <c:v>-21.29</c:v>
                </c:pt>
                <c:pt idx="15">
                  <c:v>0.28000000000000025</c:v>
                </c:pt>
                <c:pt idx="16">
                  <c:v>-2.1299999999999955</c:v>
                </c:pt>
                <c:pt idx="17">
                  <c:v>2.5800000000000054</c:v>
                </c:pt>
                <c:pt idx="18">
                  <c:v>124.35</c:v>
                </c:pt>
                <c:pt idx="19">
                  <c:v>0.96</c:v>
                </c:pt>
                <c:pt idx="20">
                  <c:v>-1.9200000000000004</c:v>
                </c:pt>
                <c:pt idx="21">
                  <c:v>542.59999999999991</c:v>
                </c:pt>
                <c:pt idx="22">
                  <c:v>-4.1399999999999988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35-4BCA-9DF8-969481C5C73A}"/>
            </c:ext>
          </c:extLst>
        </c:ser>
        <c:ser>
          <c:idx val="3"/>
          <c:order val="3"/>
          <c:tx>
            <c:v>Allowable difference
±20%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6A35-4BCA-9DF8-969481C5C73A}"/>
              </c:ext>
            </c:extLst>
          </c:dPt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6A35-4BCA-9DF8-969481C5C7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A35-4BCA-9DF8-969481C5C7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A35-4BCA-9DF8-969481C5C7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A35-4BCA-9DF8-969481C5C7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A35-4BCA-9DF8-969481C5C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'Trop T, Trop I 5'!$KO$109:$KO$112</c:f>
              <c:numCache>
                <c:formatCode>General</c:formatCode>
                <c:ptCount val="4"/>
                <c:pt idx="0">
                  <c:v>0</c:v>
                </c:pt>
                <c:pt idx="1">
                  <c:v>900</c:v>
                </c:pt>
                <c:pt idx="2">
                  <c:v>0</c:v>
                </c:pt>
                <c:pt idx="3">
                  <c:v>900</c:v>
                </c:pt>
              </c:numCache>
            </c:numRef>
          </c:xVal>
          <c:yVal>
            <c:numRef>
              <c:f>'Trop T, Trop I 5'!$KO$113:$KO$116</c:f>
              <c:numCache>
                <c:formatCode>General</c:formatCode>
                <c:ptCount val="4"/>
                <c:pt idx="0">
                  <c:v>0</c:v>
                </c:pt>
                <c:pt idx="1">
                  <c:v>-180</c:v>
                </c:pt>
                <c:pt idx="2">
                  <c:v>0</c:v>
                </c:pt>
                <c:pt idx="3">
                  <c:v>180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A35-4BCA-9DF8-969481C5C73A}"/>
            </c:ext>
          </c:extLst>
        </c:ser>
        <c:ser>
          <c:idx val="4"/>
          <c:order val="4"/>
          <c:tx>
            <c:v>Mean
(23,523)</c:v>
          </c:tx>
          <c:spPr>
            <a:ln w="25400">
              <a:solidFill>
                <a:srgbClr val="0082C8"/>
              </a:solidFill>
              <a:prstDash val="solid"/>
            </a:ln>
          </c:spPr>
          <c:marker>
            <c:symbol val="none"/>
          </c:marker>
          <c:xVal>
            <c:numRef>
              <c:f>'Trop T, Trop I 5'!$KO$117:$KO$118</c:f>
              <c:numCache>
                <c:formatCode>General</c:formatCode>
                <c:ptCount val="2"/>
                <c:pt idx="0">
                  <c:v>1.85</c:v>
                </c:pt>
                <c:pt idx="1">
                  <c:v>604</c:v>
                </c:pt>
              </c:numCache>
            </c:numRef>
          </c:xVal>
          <c:yVal>
            <c:numRef>
              <c:f>'Trop T, Trop I 5'!$KO$119:$KO$120</c:f>
              <c:numCache>
                <c:formatCode>General</c:formatCode>
                <c:ptCount val="2"/>
                <c:pt idx="0">
                  <c:v>23.523478260869563</c:v>
                </c:pt>
                <c:pt idx="1">
                  <c:v>23.523478260869563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A35-4BCA-9DF8-969481C5C73A}"/>
            </c:ext>
          </c:extLst>
        </c:ser>
        <c:ser>
          <c:idx val="5"/>
          <c:order val="5"/>
          <c:tx>
            <c:v>95% LoA
(-204,865 to 251,912)</c:v>
          </c:tx>
          <c:spPr>
            <a:ln w="12700">
              <a:solidFill>
                <a:srgbClr val="0082C8"/>
              </a:solidFill>
              <a:prstDash val="lgDash"/>
            </a:ln>
          </c:spPr>
          <c:marker>
            <c:symbol val="none"/>
          </c:marker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C-6A35-4BCA-9DF8-969481C5C73A}"/>
              </c:ext>
            </c:extLst>
          </c:dPt>
          <c:xVal>
            <c:numRef>
              <c:f>'Trop T, Trop I 5'!$KO$121:$KO$124</c:f>
              <c:numCache>
                <c:formatCode>General</c:formatCode>
                <c:ptCount val="4"/>
                <c:pt idx="0">
                  <c:v>1.85</c:v>
                </c:pt>
                <c:pt idx="1">
                  <c:v>604</c:v>
                </c:pt>
                <c:pt idx="2">
                  <c:v>1.85</c:v>
                </c:pt>
                <c:pt idx="3">
                  <c:v>604</c:v>
                </c:pt>
              </c:numCache>
            </c:numRef>
          </c:xVal>
          <c:yVal>
            <c:numRef>
              <c:f>'Trop T, Trop I 5'!$KO$125:$KO$128</c:f>
              <c:numCache>
                <c:formatCode>General</c:formatCode>
                <c:ptCount val="4"/>
                <c:pt idx="0">
                  <c:v>-204.86485791192916</c:v>
                </c:pt>
                <c:pt idx="1">
                  <c:v>-204.86485791192916</c:v>
                </c:pt>
                <c:pt idx="2">
                  <c:v>251.91181443366827</c:v>
                </c:pt>
                <c:pt idx="3">
                  <c:v>251.91181443366827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A35-4BCA-9DF8-969481C5C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42031"/>
        <c:axId val="965929551"/>
      </c:scatterChart>
      <c:valAx>
        <c:axId val="965942031"/>
        <c:scaling>
          <c:orientation val="minMax"/>
          <c:max val="9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cs-CZ" dirty="0"/>
                  <a:t>(Trop T + Trop I) / 2 </a:t>
                </a:r>
                <a:r>
                  <a:rPr lang="cs-CZ" dirty="0" err="1"/>
                  <a:t>ng</a:t>
                </a:r>
                <a:r>
                  <a:rPr lang="cs-CZ" dirty="0"/>
                  <a:t>/L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65929551"/>
        <c:crosses val="min"/>
        <c:crossBetween val="midCat"/>
        <c:majorUnit val="200"/>
        <c:minorUnit val="100"/>
      </c:valAx>
      <c:valAx>
        <c:axId val="965929551"/>
        <c:scaling>
          <c:orientation val="minMax"/>
          <c:max val="560"/>
          <c:min val="-34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cs-CZ" dirty="0"/>
                  <a:t>Trop I - Trop T </a:t>
                </a:r>
                <a:r>
                  <a:rPr lang="cs-CZ" dirty="0" err="1"/>
                  <a:t>ng</a:t>
                </a:r>
                <a:r>
                  <a:rPr lang="cs-CZ" dirty="0"/>
                  <a:t>/L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65942031"/>
        <c:crosses val="min"/>
        <c:crossBetween val="midCat"/>
        <c:majorUnit val="120"/>
        <c:minorUnit val="20"/>
      </c:valAx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65853658536592E-2"/>
          <c:y val="2.7027027027027029E-2"/>
          <c:w val="0.91463414634146345"/>
          <c:h val="0.84942084942084939"/>
        </c:manualLayout>
      </c:layout>
      <c:barChart>
        <c:barDir val="bar"/>
        <c:grouping val="clustered"/>
        <c:varyColors val="0"/>
        <c:ser>
          <c:idx val="2"/>
          <c:order val="2"/>
          <c:tx>
            <c:v>Frequency</c:v>
          </c:tx>
          <c:spPr>
            <a:solidFill>
              <a:srgbClr val="8CCE5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'Trop T, Trop I 5'!$KO$129:$KO$173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16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D-4A4F-9F3E-71B88D73B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65933295"/>
        <c:axId val="965940367"/>
      </c:barChart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1-684D-4A4F-9F3E-71B88D73B751}"/>
            </c:ext>
          </c:extLst>
        </c:ser>
        <c:ser>
          <c:idx val="1"/>
          <c:order val="1"/>
          <c:tx>
            <c:v>Labels</c:v>
          </c:tx>
          <c:spPr>
            <a:ln w="28575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2-684D-4A4F-9F3E-71B88D73B751}"/>
            </c:ext>
          </c:extLst>
        </c:ser>
        <c:ser>
          <c:idx val="3"/>
          <c:order val="3"/>
          <c:tx>
            <c:v>Normal distribution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684D-4A4F-9F3E-71B88D73B751}"/>
              </c:ext>
            </c:extLst>
          </c:dPt>
          <c:xVal>
            <c:numRef>
              <c:f>'Trop T, Trop I 5'!$KO$277:$KO$379</c:f>
              <c:numCache>
                <c:formatCode>General</c:formatCode>
                <c:ptCount val="103"/>
                <c:pt idx="0">
                  <c:v>1.2131395498175037E-2</c:v>
                </c:pt>
                <c:pt idx="1">
                  <c:v>1.2131395498175037E-2</c:v>
                </c:pt>
                <c:pt idx="2">
                  <c:v>1.5390679491497394E-2</c:v>
                </c:pt>
                <c:pt idx="3">
                  <c:v>1.9409489976578664E-2</c:v>
                </c:pt>
                <c:pt idx="4">
                  <c:v>2.4332108800780513E-2</c:v>
                </c:pt>
                <c:pt idx="5">
                  <c:v>3.0321778621311812E-2</c:v>
                </c:pt>
                <c:pt idx="6">
                  <c:v>3.7561151021938029E-2</c:v>
                </c:pt>
                <c:pt idx="7">
                  <c:v>4.6252201466918302E-2</c:v>
                </c:pt>
                <c:pt idx="8">
                  <c:v>5.6615483664027834E-2</c:v>
                </c:pt>
                <c:pt idx="9">
                  <c:v>6.8888595699917163E-2</c:v>
                </c:pt>
                <c:pt idx="10">
                  <c:v>8.3323736785276117E-2</c:v>
                </c:pt>
                <c:pt idx="11">
                  <c:v>0.10018424778423093</c:v>
                </c:pt>
                <c:pt idx="12">
                  <c:v>0.1197400518377937</c:v>
                </c:pt>
                <c:pt idx="13">
                  <c:v>0.14226194389383942</c:v>
                </c:pt>
                <c:pt idx="14">
                  <c:v>0.16801471990680722</c:v>
                </c:pt>
                <c:pt idx="15">
                  <c:v>0.19724918735267513</c:v>
                </c:pt>
                <c:pt idx="16">
                  <c:v>0.23019315731966264</c:v>
                </c:pt>
                <c:pt idx="17">
                  <c:v>0.26704158285119051</c:v>
                </c:pt>
                <c:pt idx="18">
                  <c:v>0.30794607576859423</c:v>
                </c:pt>
                <c:pt idx="19">
                  <c:v>0.35300410153931011</c:v>
                </c:pt>
                <c:pt idx="20">
                  <c:v>0.40224821496837887</c:v>
                </c:pt>
                <c:pt idx="21">
                  <c:v>0.45563575427695835</c:v>
                </c:pt>
                <c:pt idx="22">
                  <c:v>0.51303945304234155</c:v>
                </c:pt>
                <c:pt idx="23">
                  <c:v>0.57423945419975186</c:v>
                </c:pt>
                <c:pt idx="24">
                  <c:v>0.63891721399636625</c:v>
                </c:pt>
                <c:pt idx="25">
                  <c:v>0.70665176338385149</c:v>
                </c:pt>
                <c:pt idx="26">
                  <c:v>0.77691874788899751</c:v>
                </c:pt>
                <c:pt idx="27">
                  <c:v>0.84909259395232328</c:v>
                </c:pt>
                <c:pt idx="28">
                  <c:v>0.92245205110681916</c:v>
                </c:pt>
                <c:pt idx="29">
                  <c:v>0.99618923792669001</c:v>
                </c:pt>
                <c:pt idx="30">
                  <c:v>1.0694221798592054</c:v>
                </c:pt>
                <c:pt idx="31">
                  <c:v>1.1412106748893567</c:v>
                </c:pt>
                <c:pt idx="32">
                  <c:v>1.2105751658240151</c:v>
                </c:pt>
                <c:pt idx="33">
                  <c:v>1.2765181441057751</c:v>
                </c:pt>
                <c:pt idx="34">
                  <c:v>1.3380474682201633</c:v>
                </c:pt>
                <c:pt idx="35">
                  <c:v>1.3942008585904107</c:v>
                </c:pt>
                <c:pt idx="36">
                  <c:v>1.444070738325109</c:v>
                </c:pt>
                <c:pt idx="37">
                  <c:v>1.4868285319994465</c:v>
                </c:pt>
                <c:pt idx="38">
                  <c:v>1.5217475177347572</c:v>
                </c:pt>
                <c:pt idx="39">
                  <c:v>1.5482233539204791</c:v>
                </c:pt>
                <c:pt idx="40">
                  <c:v>1.5657914712470142</c:v>
                </c:pt>
                <c:pt idx="41">
                  <c:v>1.574140630947779</c:v>
                </c:pt>
                <c:pt idx="42">
                  <c:v>1.5731220964251593</c:v>
                </c:pt>
                <c:pt idx="43">
                  <c:v>1.5627540406330158</c:v>
                </c:pt>
                <c:pt idx="44">
                  <c:v>1.5432210067372041</c:v>
                </c:pt>
                <c:pt idx="45">
                  <c:v>1.5148684444189662</c:v>
                </c:pt>
                <c:pt idx="46">
                  <c:v>1.4781925478394238</c:v>
                </c:pt>
                <c:pt idx="47">
                  <c:v>1.4338258129393942</c:v>
                </c:pt>
                <c:pt idx="48">
                  <c:v>1.3825189013768582</c:v>
                </c:pt>
                <c:pt idx="49">
                  <c:v>1.3251195373911513</c:v>
                </c:pt>
                <c:pt idx="50">
                  <c:v>1.2625492655647135</c:v>
                </c:pt>
                <c:pt idx="51">
                  <c:v>1.1957789575025763</c:v>
                </c:pt>
                <c:pt idx="52">
                  <c:v>1.1258039720894351</c:v>
                </c:pt>
                <c:pt idx="53">
                  <c:v>1.0536198480169501</c:v>
                </c:pt>
                <c:pt idx="54">
                  <c:v>0.98019934193250313</c:v>
                </c:pt>
                <c:pt idx="55">
                  <c:v>0.90647152619514093</c:v>
                </c:pt>
                <c:pt idx="56">
                  <c:v>0.83330353385876199</c:v>
                </c:pt>
                <c:pt idx="57">
                  <c:v>0.76148539329865317</c:v>
                </c:pt>
                <c:pt idx="58">
                  <c:v>0.69171823957259704</c:v>
                </c:pt>
                <c:pt idx="59">
                  <c:v>0.62460603285132521</c:v>
                </c:pt>
                <c:pt idx="60">
                  <c:v>0.56065076418519033</c:v>
                </c:pt>
                <c:pt idx="61">
                  <c:v>0.50025099258369021</c:v>
                </c:pt>
                <c:pt idx="62">
                  <c:v>0.4437034405748857</c:v>
                </c:pt>
                <c:pt idx="63">
                  <c:v>0.39120728216903272</c:v>
                </c:pt>
                <c:pt idx="64">
                  <c:v>0.34287068984353491</c:v>
                </c:pt>
                <c:pt idx="65">
                  <c:v>0.29871916647017066</c:v>
                </c:pt>
                <c:pt idx="66">
                  <c:v>0.25870517313838493</c:v>
                </c:pt>
                <c:pt idx="67">
                  <c:v>0.22271857237567494</c:v>
                </c:pt>
                <c:pt idx="68">
                  <c:v>0.19059743506917076</c:v>
                </c:pt>
                <c:pt idx="69">
                  <c:v>0.16213880447297188</c:v>
                </c:pt>
                <c:pt idx="70">
                  <c:v>0.13710906767714301</c:v>
                </c:pt>
                <c:pt idx="71">
                  <c:v>0.11525364937705886</c:v>
                </c:pt>
                <c:pt idx="72">
                  <c:v>9.6305810481468246E-2</c:v>
                </c:pt>
                <c:pt idx="73">
                  <c:v>7.999440123059158E-2</c:v>
                </c:pt>
                <c:pt idx="74">
                  <c:v>6.6050481854364962E-2</c:v>
                </c:pt>
                <c:pt idx="75">
                  <c:v>5.4212780876304136E-2</c:v>
                </c:pt>
                <c:pt idx="76">
                  <c:v>4.4232010189901923E-2</c:v>
                </c:pt>
                <c:pt idx="77">
                  <c:v>3.5874095956699846E-2</c:v>
                </c:pt>
                <c:pt idx="78">
                  <c:v>2.8922414819608954E-2</c:v>
                </c:pt>
                <c:pt idx="79">
                  <c:v>2.3179146088271058E-2</c:v>
                </c:pt>
                <c:pt idx="80">
                  <c:v>1.8465863094189926E-2</c:v>
                </c:pt>
                <c:pt idx="81">
                  <c:v>1.4623491830994158E-2</c:v>
                </c:pt>
                <c:pt idx="82">
                  <c:v>1.1511763506820014E-2</c:v>
                </c:pt>
                <c:pt idx="83">
                  <c:v>9.0082810642910637E-3</c:v>
                </c:pt>
                <c:pt idx="84">
                  <c:v>7.0073093995921777E-3</c:v>
                </c:pt>
                <c:pt idx="85">
                  <c:v>5.4183861952438062E-3</c:v>
                </c:pt>
                <c:pt idx="86">
                  <c:v>4.1648361013318109E-3</c:v>
                </c:pt>
                <c:pt idx="87">
                  <c:v>3.1822564193086482E-3</c:v>
                </c:pt>
                <c:pt idx="88">
                  <c:v>2.4170282358899277E-3</c:v>
                </c:pt>
                <c:pt idx="89">
                  <c:v>1.8248937059617846E-3</c:v>
                </c:pt>
                <c:pt idx="90">
                  <c:v>1.3696282949933031E-3</c:v>
                </c:pt>
                <c:pt idx="91">
                  <c:v>1.0218265021221947E-3</c:v>
                </c:pt>
                <c:pt idx="92">
                  <c:v>7.5781099481600966E-4</c:v>
                </c:pt>
                <c:pt idx="93">
                  <c:v>5.5866818308548971E-4</c:v>
                </c:pt>
                <c:pt idx="94">
                  <c:v>4.0940794988056345E-4</c:v>
                </c:pt>
                <c:pt idx="95">
                  <c:v>2.9824138082410888E-4</c:v>
                </c:pt>
                <c:pt idx="96">
                  <c:v>2.1596771235773225E-4</c:v>
                </c:pt>
                <c:pt idx="97">
                  <c:v>1.5546013889986744E-4</c:v>
                </c:pt>
                <c:pt idx="98">
                  <c:v>1.1123938304328551E-4</c:v>
                </c:pt>
                <c:pt idx="99">
                  <c:v>7.9123845883817277E-5</c:v>
                </c:pt>
                <c:pt idx="100">
                  <c:v>5.5945544102029295E-5</c:v>
                </c:pt>
                <c:pt idx="101">
                  <c:v>3.9321756754466991E-5</c:v>
                </c:pt>
                <c:pt idx="102">
                  <c:v>2.7473223509964605E-5</c:v>
                </c:pt>
              </c:numCache>
            </c:numRef>
          </c:xVal>
          <c:yVal>
            <c:numRef>
              <c:f>'Trop T, Trop I 5'!$KO$174:$KO$276</c:f>
              <c:numCache>
                <c:formatCode>General</c:formatCode>
                <c:ptCount val="103"/>
                <c:pt idx="0">
                  <c:v>-340</c:v>
                </c:pt>
                <c:pt idx="1">
                  <c:v>-340</c:v>
                </c:pt>
                <c:pt idx="2">
                  <c:v>-331</c:v>
                </c:pt>
                <c:pt idx="3">
                  <c:v>-322</c:v>
                </c:pt>
                <c:pt idx="4">
                  <c:v>-313</c:v>
                </c:pt>
                <c:pt idx="5">
                  <c:v>-304</c:v>
                </c:pt>
                <c:pt idx="6">
                  <c:v>-295</c:v>
                </c:pt>
                <c:pt idx="7">
                  <c:v>-286</c:v>
                </c:pt>
                <c:pt idx="8">
                  <c:v>-277</c:v>
                </c:pt>
                <c:pt idx="9">
                  <c:v>-268</c:v>
                </c:pt>
                <c:pt idx="10">
                  <c:v>-259</c:v>
                </c:pt>
                <c:pt idx="11">
                  <c:v>-250</c:v>
                </c:pt>
                <c:pt idx="12">
                  <c:v>-241</c:v>
                </c:pt>
                <c:pt idx="13">
                  <c:v>-232</c:v>
                </c:pt>
                <c:pt idx="14">
                  <c:v>-223</c:v>
                </c:pt>
                <c:pt idx="15">
                  <c:v>-214</c:v>
                </c:pt>
                <c:pt idx="16">
                  <c:v>-205</c:v>
                </c:pt>
                <c:pt idx="17">
                  <c:v>-196</c:v>
                </c:pt>
                <c:pt idx="18">
                  <c:v>-187</c:v>
                </c:pt>
                <c:pt idx="19">
                  <c:v>-178</c:v>
                </c:pt>
                <c:pt idx="20">
                  <c:v>-169</c:v>
                </c:pt>
                <c:pt idx="21">
                  <c:v>-160</c:v>
                </c:pt>
                <c:pt idx="22">
                  <c:v>-151</c:v>
                </c:pt>
                <c:pt idx="23">
                  <c:v>-142</c:v>
                </c:pt>
                <c:pt idx="24">
                  <c:v>-133</c:v>
                </c:pt>
                <c:pt idx="25">
                  <c:v>-124</c:v>
                </c:pt>
                <c:pt idx="26">
                  <c:v>-115</c:v>
                </c:pt>
                <c:pt idx="27">
                  <c:v>-106</c:v>
                </c:pt>
                <c:pt idx="28">
                  <c:v>-97</c:v>
                </c:pt>
                <c:pt idx="29">
                  <c:v>-88</c:v>
                </c:pt>
                <c:pt idx="30">
                  <c:v>-79</c:v>
                </c:pt>
                <c:pt idx="31">
                  <c:v>-70</c:v>
                </c:pt>
                <c:pt idx="32">
                  <c:v>-61</c:v>
                </c:pt>
                <c:pt idx="33">
                  <c:v>-52</c:v>
                </c:pt>
                <c:pt idx="34">
                  <c:v>-43</c:v>
                </c:pt>
                <c:pt idx="35">
                  <c:v>-34</c:v>
                </c:pt>
                <c:pt idx="36">
                  <c:v>-25</c:v>
                </c:pt>
                <c:pt idx="37">
                  <c:v>-16</c:v>
                </c:pt>
                <c:pt idx="38">
                  <c:v>-7</c:v>
                </c:pt>
                <c:pt idx="39">
                  <c:v>2</c:v>
                </c:pt>
                <c:pt idx="40">
                  <c:v>11</c:v>
                </c:pt>
                <c:pt idx="41">
                  <c:v>20</c:v>
                </c:pt>
                <c:pt idx="42">
                  <c:v>29</c:v>
                </c:pt>
                <c:pt idx="43">
                  <c:v>38</c:v>
                </c:pt>
                <c:pt idx="44">
                  <c:v>47</c:v>
                </c:pt>
                <c:pt idx="45">
                  <c:v>56</c:v>
                </c:pt>
                <c:pt idx="46">
                  <c:v>65</c:v>
                </c:pt>
                <c:pt idx="47">
                  <c:v>74</c:v>
                </c:pt>
                <c:pt idx="48">
                  <c:v>83</c:v>
                </c:pt>
                <c:pt idx="49">
                  <c:v>92</c:v>
                </c:pt>
                <c:pt idx="50">
                  <c:v>101</c:v>
                </c:pt>
                <c:pt idx="51">
                  <c:v>110</c:v>
                </c:pt>
                <c:pt idx="52">
                  <c:v>119</c:v>
                </c:pt>
                <c:pt idx="53">
                  <c:v>128</c:v>
                </c:pt>
                <c:pt idx="54">
                  <c:v>137</c:v>
                </c:pt>
                <c:pt idx="55">
                  <c:v>146</c:v>
                </c:pt>
                <c:pt idx="56">
                  <c:v>155</c:v>
                </c:pt>
                <c:pt idx="57">
                  <c:v>164</c:v>
                </c:pt>
                <c:pt idx="58">
                  <c:v>173</c:v>
                </c:pt>
                <c:pt idx="59">
                  <c:v>182</c:v>
                </c:pt>
                <c:pt idx="60">
                  <c:v>191</c:v>
                </c:pt>
                <c:pt idx="61">
                  <c:v>200</c:v>
                </c:pt>
                <c:pt idx="62">
                  <c:v>209</c:v>
                </c:pt>
                <c:pt idx="63">
                  <c:v>218</c:v>
                </c:pt>
                <c:pt idx="64">
                  <c:v>227</c:v>
                </c:pt>
                <c:pt idx="65">
                  <c:v>236</c:v>
                </c:pt>
                <c:pt idx="66">
                  <c:v>245</c:v>
                </c:pt>
                <c:pt idx="67">
                  <c:v>254</c:v>
                </c:pt>
                <c:pt idx="68">
                  <c:v>263</c:v>
                </c:pt>
                <c:pt idx="69">
                  <c:v>272</c:v>
                </c:pt>
                <c:pt idx="70">
                  <c:v>281</c:v>
                </c:pt>
                <c:pt idx="71">
                  <c:v>290</c:v>
                </c:pt>
                <c:pt idx="72">
                  <c:v>299</c:v>
                </c:pt>
                <c:pt idx="73">
                  <c:v>308</c:v>
                </c:pt>
                <c:pt idx="74">
                  <c:v>317</c:v>
                </c:pt>
                <c:pt idx="75">
                  <c:v>326</c:v>
                </c:pt>
                <c:pt idx="76">
                  <c:v>335</c:v>
                </c:pt>
                <c:pt idx="77">
                  <c:v>344</c:v>
                </c:pt>
                <c:pt idx="78">
                  <c:v>353</c:v>
                </c:pt>
                <c:pt idx="79">
                  <c:v>362</c:v>
                </c:pt>
                <c:pt idx="80">
                  <c:v>371</c:v>
                </c:pt>
                <c:pt idx="81">
                  <c:v>380</c:v>
                </c:pt>
                <c:pt idx="82">
                  <c:v>389</c:v>
                </c:pt>
                <c:pt idx="83">
                  <c:v>398</c:v>
                </c:pt>
                <c:pt idx="84">
                  <c:v>407</c:v>
                </c:pt>
                <c:pt idx="85">
                  <c:v>416</c:v>
                </c:pt>
                <c:pt idx="86">
                  <c:v>425</c:v>
                </c:pt>
                <c:pt idx="87">
                  <c:v>434</c:v>
                </c:pt>
                <c:pt idx="88">
                  <c:v>443</c:v>
                </c:pt>
                <c:pt idx="89">
                  <c:v>452</c:v>
                </c:pt>
                <c:pt idx="90">
                  <c:v>461</c:v>
                </c:pt>
                <c:pt idx="91">
                  <c:v>470</c:v>
                </c:pt>
                <c:pt idx="92">
                  <c:v>479</c:v>
                </c:pt>
                <c:pt idx="93">
                  <c:v>488</c:v>
                </c:pt>
                <c:pt idx="94">
                  <c:v>497</c:v>
                </c:pt>
                <c:pt idx="95">
                  <c:v>506</c:v>
                </c:pt>
                <c:pt idx="96">
                  <c:v>515</c:v>
                </c:pt>
                <c:pt idx="97">
                  <c:v>524</c:v>
                </c:pt>
                <c:pt idx="98">
                  <c:v>533</c:v>
                </c:pt>
                <c:pt idx="99">
                  <c:v>542</c:v>
                </c:pt>
                <c:pt idx="100">
                  <c:v>551</c:v>
                </c:pt>
                <c:pt idx="101">
                  <c:v>560</c:v>
                </c:pt>
                <c:pt idx="102">
                  <c:v>569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84D-4A4F-9F3E-71B88D73B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50767"/>
        <c:axId val="965932463"/>
      </c:scatterChart>
      <c:valAx>
        <c:axId val="965950767"/>
        <c:scaling>
          <c:orientation val="minMax"/>
          <c:max val="16"/>
          <c:min val="0"/>
        </c:scaling>
        <c:delete val="0"/>
        <c:axPos val="b"/>
        <c:numFmt formatCode="0" sourceLinked="0"/>
        <c:majorTickMark val="none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65932463"/>
        <c:crosses val="min"/>
        <c:crossBetween val="midCat"/>
        <c:majorUnit val="16"/>
        <c:minorUnit val="2"/>
      </c:valAx>
      <c:valAx>
        <c:axId val="965932463"/>
        <c:scaling>
          <c:orientation val="minMax"/>
          <c:max val="560"/>
          <c:min val="-340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65950767"/>
        <c:crosses val="min"/>
        <c:crossBetween val="midCat"/>
        <c:majorUnit val="120"/>
        <c:minorUnit val="20"/>
      </c:valAx>
      <c:valAx>
        <c:axId val="965940367"/>
        <c:scaling>
          <c:orientation val="minMax"/>
          <c:max val="16"/>
          <c:min val="0"/>
        </c:scaling>
        <c:delete val="1"/>
        <c:axPos val="b"/>
        <c:numFmt formatCode="0" sourceLinked="0"/>
        <c:majorTickMark val="none"/>
        <c:minorTickMark val="none"/>
        <c:tickLblPos val="none"/>
        <c:crossAx val="965933295"/>
        <c:crosses val="min"/>
        <c:crossBetween val="between"/>
        <c:majorUnit val="2"/>
        <c:minorUnit val="2"/>
      </c:valAx>
      <c:catAx>
        <c:axId val="965933295"/>
        <c:scaling>
          <c:orientation val="minMax"/>
        </c:scaling>
        <c:delete val="1"/>
        <c:axPos val="l"/>
        <c:majorTickMark val="out"/>
        <c:minorTickMark val="none"/>
        <c:tickLblPos val="nextTo"/>
        <c:crossAx val="965940367"/>
        <c:crosses val="min"/>
        <c:auto val="1"/>
        <c:lblAlgn val="ctr"/>
        <c:lblOffset val="100"/>
        <c:noMultiLvlLbl val="0"/>
      </c:catAx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61728395061731E-2"/>
          <c:y val="1.9498607242339833E-2"/>
          <c:w val="0.65637860082304522"/>
          <c:h val="0.89136490250696376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8E27-4551-8C7B-176D91E38727}"/>
            </c:ext>
          </c:extLst>
        </c:ser>
        <c:ser>
          <c:idx val="1"/>
          <c:order val="1"/>
          <c:tx>
            <c:v>Identity</c:v>
          </c:tx>
          <c:spPr>
            <a:ln w="12700">
              <a:solidFill>
                <a:srgbClr val="B0B0B0"/>
              </a:solidFill>
              <a:prstDash val="solid"/>
            </a:ln>
          </c:spPr>
          <c:marker>
            <c:symbol val="none"/>
          </c:marker>
          <c:xVal>
            <c:numRef>
              <c:f>'Trop T, Trop I 6'!$KO$1:$KO$2</c:f>
              <c:numCache>
                <c:formatCode>General</c:formatCode>
                <c:ptCount val="2"/>
                <c:pt idx="0">
                  <c:v>0</c:v>
                </c:pt>
                <c:pt idx="1">
                  <c:v>900</c:v>
                </c:pt>
              </c:numCache>
            </c:numRef>
          </c:xVal>
          <c:yVal>
            <c:numRef>
              <c:f>'Trop T, Trop I 6'!$KO$3:$KO$4</c:f>
              <c:numCache>
                <c:formatCode>General</c:formatCode>
                <c:ptCount val="2"/>
                <c:pt idx="0">
                  <c:v>0</c:v>
                </c:pt>
                <c:pt idx="1">
                  <c:v>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27-4551-8C7B-176D91E38727}"/>
            </c:ext>
          </c:extLst>
        </c:ser>
        <c:ser>
          <c:idx val="2"/>
          <c:order val="2"/>
          <c:tx>
            <c:v/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9525">
                <a:noFill/>
              </a:ln>
            </c:spPr>
          </c:marker>
          <c:xVal>
            <c:numRef>
              <c:f>'Trop T, Trop I 6'!$KO$5:$KO$27</c:f>
              <c:numCache>
                <c:formatCode>General</c:formatCode>
                <c:ptCount val="23"/>
                <c:pt idx="0">
                  <c:v>11</c:v>
                </c:pt>
                <c:pt idx="1">
                  <c:v>8.4</c:v>
                </c:pt>
                <c:pt idx="2">
                  <c:v>7.73</c:v>
                </c:pt>
                <c:pt idx="3">
                  <c:v>3</c:v>
                </c:pt>
                <c:pt idx="4">
                  <c:v>53.94</c:v>
                </c:pt>
                <c:pt idx="5">
                  <c:v>45.2</c:v>
                </c:pt>
                <c:pt idx="6">
                  <c:v>8.67</c:v>
                </c:pt>
                <c:pt idx="7">
                  <c:v>14.53</c:v>
                </c:pt>
                <c:pt idx="8">
                  <c:v>7.15</c:v>
                </c:pt>
                <c:pt idx="9">
                  <c:v>22.44</c:v>
                </c:pt>
                <c:pt idx="10">
                  <c:v>5.27</c:v>
                </c:pt>
                <c:pt idx="11">
                  <c:v>11.09</c:v>
                </c:pt>
                <c:pt idx="12">
                  <c:v>8.58</c:v>
                </c:pt>
                <c:pt idx="13">
                  <c:v>21.15</c:v>
                </c:pt>
                <c:pt idx="14">
                  <c:v>25.49</c:v>
                </c:pt>
                <c:pt idx="15">
                  <c:v>4.92</c:v>
                </c:pt>
                <c:pt idx="16">
                  <c:v>82.13</c:v>
                </c:pt>
                <c:pt idx="17">
                  <c:v>41.62</c:v>
                </c:pt>
                <c:pt idx="18">
                  <c:v>99.25</c:v>
                </c:pt>
                <c:pt idx="19">
                  <c:v>5.74</c:v>
                </c:pt>
                <c:pt idx="20">
                  <c:v>4.32</c:v>
                </c:pt>
                <c:pt idx="21">
                  <c:v>332.7</c:v>
                </c:pt>
                <c:pt idx="22">
                  <c:v>10.039999999999999</c:v>
                </c:pt>
              </c:numCache>
            </c:numRef>
          </c:xVal>
          <c:yVal>
            <c:numRef>
              <c:f>'Trop T, Trop I 6'!$KO$28:$KO$50</c:f>
              <c:numCache>
                <c:formatCode>General</c:formatCode>
                <c:ptCount val="23"/>
                <c:pt idx="0">
                  <c:v>8.9</c:v>
                </c:pt>
                <c:pt idx="1">
                  <c:v>4.7</c:v>
                </c:pt>
                <c:pt idx="2">
                  <c:v>1.6</c:v>
                </c:pt>
                <c:pt idx="3">
                  <c:v>0.7</c:v>
                </c:pt>
                <c:pt idx="4">
                  <c:v>37.4</c:v>
                </c:pt>
                <c:pt idx="5">
                  <c:v>34.4</c:v>
                </c:pt>
                <c:pt idx="6">
                  <c:v>2.2000000000000002</c:v>
                </c:pt>
                <c:pt idx="7">
                  <c:v>3.3</c:v>
                </c:pt>
                <c:pt idx="8">
                  <c:v>8.6999999999999993</c:v>
                </c:pt>
                <c:pt idx="9">
                  <c:v>14.9</c:v>
                </c:pt>
                <c:pt idx="10">
                  <c:v>1.5</c:v>
                </c:pt>
                <c:pt idx="11">
                  <c:v>3.8</c:v>
                </c:pt>
                <c:pt idx="12">
                  <c:v>2</c:v>
                </c:pt>
                <c:pt idx="13">
                  <c:v>3.8</c:v>
                </c:pt>
                <c:pt idx="14">
                  <c:v>4.2</c:v>
                </c:pt>
                <c:pt idx="15">
                  <c:v>5.2</c:v>
                </c:pt>
                <c:pt idx="16">
                  <c:v>80</c:v>
                </c:pt>
                <c:pt idx="17">
                  <c:v>44.2</c:v>
                </c:pt>
                <c:pt idx="18">
                  <c:v>223.6</c:v>
                </c:pt>
                <c:pt idx="19">
                  <c:v>6.7</c:v>
                </c:pt>
                <c:pt idx="20">
                  <c:v>2.4</c:v>
                </c:pt>
                <c:pt idx="21">
                  <c:v>875.3</c:v>
                </c:pt>
                <c:pt idx="22">
                  <c:v>5.9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27-4551-8C7B-176D91E38727}"/>
            </c:ext>
          </c:extLst>
        </c:ser>
        <c:ser>
          <c:idx val="3"/>
          <c:order val="3"/>
          <c:tx>
            <c:v>Allowable difference
±20%</c:v>
          </c:tx>
          <c:spPr>
            <a:ln w="12700">
              <a:solidFill>
                <a:srgbClr val="A0A0A0"/>
              </a:solidFill>
              <a:prstDash val="lgDashDot"/>
            </a:ln>
          </c:spPr>
          <c:marker>
            <c:symbol val="none"/>
          </c:marker>
          <c:dPt>
            <c:idx val="0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8E27-4551-8C7B-176D91E38727}"/>
              </c:ext>
            </c:extLst>
          </c:dPt>
          <c:dPt>
            <c:idx val="2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8E27-4551-8C7B-176D91E387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E27-4551-8C7B-176D91E387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E27-4551-8C7B-176D91E387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E27-4551-8C7B-176D91E387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E27-4551-8C7B-176D91E38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 b="0" i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'Trop T, Trop I 6'!$KO$51:$KO$54</c:f>
              <c:numCache>
                <c:formatCode>General</c:formatCode>
                <c:ptCount val="4"/>
                <c:pt idx="0">
                  <c:v>0</c:v>
                </c:pt>
                <c:pt idx="1">
                  <c:v>900</c:v>
                </c:pt>
                <c:pt idx="2">
                  <c:v>0</c:v>
                </c:pt>
                <c:pt idx="3">
                  <c:v>900</c:v>
                </c:pt>
              </c:numCache>
            </c:numRef>
          </c:xVal>
          <c:yVal>
            <c:numRef>
              <c:f>'Trop T, Trop I 6'!$KO$55:$KO$58</c:f>
              <c:numCache>
                <c:formatCode>General</c:formatCode>
                <c:ptCount val="4"/>
                <c:pt idx="0">
                  <c:v>0</c:v>
                </c:pt>
                <c:pt idx="1">
                  <c:v>720</c:v>
                </c:pt>
                <c:pt idx="2">
                  <c:v>0</c:v>
                </c:pt>
                <c:pt idx="3">
                  <c:v>1080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E27-4551-8C7B-176D91E38727}"/>
            </c:ext>
          </c:extLst>
        </c:ser>
        <c:ser>
          <c:idx val="4"/>
          <c:order val="4"/>
          <c:tx>
            <c:v>Passing-Bablok fit
(y = -3,628 + 0,9731 x)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xVal>
            <c:numRef>
              <c:f>'Trop T, Trop I 6'!$KO$59:$KO$60</c:f>
              <c:numCache>
                <c:formatCode>General</c:formatCode>
                <c:ptCount val="2"/>
                <c:pt idx="0">
                  <c:v>3</c:v>
                </c:pt>
                <c:pt idx="1">
                  <c:v>332.7</c:v>
                </c:pt>
              </c:numCache>
            </c:numRef>
          </c:xVal>
          <c:yVal>
            <c:numRef>
              <c:f>'Trop T, Trop I 6'!$KO$61:$KO$62</c:f>
              <c:numCache>
                <c:formatCode>General</c:formatCode>
                <c:ptCount val="2"/>
                <c:pt idx="0">
                  <c:v>-0.70883233532934131</c:v>
                </c:pt>
                <c:pt idx="1">
                  <c:v>320.10703592814372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E27-4551-8C7B-176D91E38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276304"/>
        <c:axId val="1021280880"/>
      </c:scatterChart>
      <c:valAx>
        <c:axId val="1021276304"/>
        <c:scaling>
          <c:orientation val="minMax"/>
          <c:max val="9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cs-CZ" dirty="0"/>
                  <a:t>Trop T  </a:t>
                </a:r>
                <a:r>
                  <a:rPr lang="cs-CZ" dirty="0" err="1"/>
                  <a:t>ng</a:t>
                </a:r>
                <a:r>
                  <a:rPr lang="cs-CZ" dirty="0"/>
                  <a:t>/L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21280880"/>
        <c:crosses val="min"/>
        <c:crossBetween val="midCat"/>
        <c:majorUnit val="100"/>
        <c:minorUnit val="100"/>
      </c:valAx>
      <c:valAx>
        <c:axId val="1021280880"/>
        <c:scaling>
          <c:orientation val="minMax"/>
          <c:max val="9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>
                    <a:latin typeface="Calibri"/>
                    <a:ea typeface="Calibri"/>
                    <a:cs typeface="Calibri"/>
                  </a:defRPr>
                </a:pPr>
                <a:r>
                  <a:rPr lang="cs-CZ" dirty="0"/>
                  <a:t>Trop I  </a:t>
                </a:r>
                <a:r>
                  <a:rPr lang="cs-CZ" dirty="0" err="1"/>
                  <a:t>ng</a:t>
                </a:r>
                <a:r>
                  <a:rPr lang="cs-CZ" dirty="0"/>
                  <a:t>/L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 b="0" i="0"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21276304"/>
        <c:crosses val="min"/>
        <c:crossBetween val="midCat"/>
        <c:majorUnit val="100"/>
        <c:minorUnit val="100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5761316872427986"/>
          <c:y val="0.3810549974214828"/>
          <c:w val="0.24238690960676648"/>
          <c:h val="0.28564135625044146"/>
        </c:manualLayout>
      </c:layout>
      <c:overlay val="1"/>
      <c:txPr>
        <a:bodyPr/>
        <a:lstStyle/>
        <a:p>
          <a:pPr>
            <a:defRPr sz="900" b="0" i="0"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 w="12700">
      <a:solidFill>
        <a:srgbClr val="F0F0F0"/>
      </a:solidFill>
      <a:prstDash val="solid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ADDD-FBA0-4E0D-B145-DF012090D90A}" type="datetimeFigureOut">
              <a:rPr lang="cs-CZ" smtClean="0"/>
              <a:t>16. 6. 2022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AF7F-6CDF-4C06-A3FA-1AED63D33C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34E1-94E2-423B-BEA7-9C4DE6A83510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0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83B-1AA9-4AC7-9340-DE3704F8F5A5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9374-CF76-4A40-9701-351D384FD62C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AC1-990E-4C25-ACA3-168150AB2F91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103E-6A00-4203-BC4F-3A109BA32E24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2F1E-CCA1-4BA5-BF09-0591FE203AB9}" type="datetime1">
              <a:rPr lang="cs-CZ" smtClean="0"/>
              <a:t>16. 6. 2022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C427-B8EC-4412-8AAB-6A2A8A093004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D1E9-0EC8-4D0E-91F7-9392B91F9FF7}" type="datetime1">
              <a:rPr lang="cs-CZ" smtClean="0"/>
              <a:t>16. 6. 2022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10B0-7D37-4241-8238-DF9808987EF5}" type="datetime1">
              <a:rPr lang="cs-CZ" smtClean="0"/>
              <a:t>16. 6. 2022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9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AC8-BDFC-4CE6-986D-7CEB32980762}" type="datetime1">
              <a:rPr lang="cs-CZ" smtClean="0"/>
              <a:t>16. 6. 2022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F67423-23F3-4FA6-A4A0-2DE6A8250E53}" type="datetime1">
              <a:rPr lang="cs-CZ" smtClean="0"/>
              <a:t>16. 6. 2022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2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CF24-C9B5-4904-A9AD-449424A3D85F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OKB-H Nemocnice Prachatice, a.s.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098EC6-F4E4-4461-A048-7D9E83490EE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7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md:SHOWXMINMAX?22" TargetMode="External"/><Relationship Id="rId2" Type="http://schemas.openxmlformats.org/officeDocument/2006/relationships/hyperlink" Target="cmd:SHOWXMINMAX?4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cs/photo/16829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2CB2F-5966-4E23-9184-B1DBB19B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962794" cy="2626702"/>
          </a:xfrm>
        </p:spPr>
        <p:txBody>
          <a:bodyPr>
            <a:normAutofit/>
          </a:bodyPr>
          <a:lstStyle/>
          <a:p>
            <a:r>
              <a:rPr lang="cs-CZ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SrovnáVÁní</a:t>
            </a: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b="1" cap="none" dirty="0">
                <a:latin typeface="Arial" panose="020B0604020202020204" pitchFamily="34" charset="0"/>
                <a:cs typeface="Arial" panose="020B0604020202020204" pitchFamily="34" charset="0"/>
              </a:rPr>
              <a:t>kvantitativních metod </a:t>
            </a:r>
            <a:br>
              <a:rPr lang="cs-CZ" sz="5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cap="none" dirty="0">
                <a:latin typeface="Arial" panose="020B0604020202020204" pitchFamily="34" charset="0"/>
                <a:cs typeface="Arial" panose="020B0604020202020204" pitchFamily="34" charset="0"/>
              </a:rPr>
              <a:t>v praxi ZL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15FB5E-2536-4FA5-8673-7E8B8E686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78588" cy="1040796"/>
          </a:xfrm>
        </p:spPr>
        <p:txBody>
          <a:bodyPr/>
          <a:lstStyle/>
          <a:p>
            <a:r>
              <a:rPr lang="cs-CZ" cap="none" dirty="0"/>
              <a:t>MUDr.  Jaroslava Ambrožová</a:t>
            </a:r>
          </a:p>
          <a:p>
            <a:r>
              <a:rPr lang="cs-CZ" cap="none" dirty="0"/>
              <a:t>OKB-H Nemocnice Prachatice, a.s.</a:t>
            </a:r>
          </a:p>
        </p:txBody>
      </p:sp>
    </p:spTree>
    <p:extLst>
      <p:ext uri="{BB962C8B-B14F-4D97-AF65-F5344CB8AC3E}">
        <p14:creationId xmlns:p14="http://schemas.microsoft.com/office/powerpoint/2010/main" val="3511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3B93C-AF99-5B4F-D31A-494B6F9E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Faktory volby grafů 2,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výpočet CI </a:t>
            </a: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b="1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46970FA-EEBD-CEA6-2800-1BBEE7777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8" y="1916874"/>
                <a:ext cx="9830141" cy="432328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sz="21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Druhý faktor volby 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rozdílového grafu = odpověď na otázku: </a:t>
                </a:r>
                <a:r>
                  <a:rPr lang="cs-CZ" sz="2100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Je </a:t>
                </a:r>
                <a:r>
                  <a:rPr lang="cs-CZ" sz="2100" b="1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variabilita rozdílů </a:t>
                </a:r>
                <a:r>
                  <a:rPr lang="cs-CZ" sz="2100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mezi dvěma srovnávanými postupy měření ve vydávaném rozsahu měření konstantní nebo           je úměrná hodnotě měřené veličiny na vodorovné ose (např. koncentraci)? </a:t>
                </a:r>
              </a:p>
              <a:p>
                <a:r>
                  <a:rPr lang="cs-CZ" sz="2100" u="sng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Pravidlo 1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Při porovnávání postupů měření s konstantní variabilitou rozdílů (konstantní SD) a při porovnávání postupů s konstantní proporcionální variabilitou rozdílů (konstantní CV) se k odhadu </a:t>
                </a:r>
                <a:r>
                  <a:rPr lang="cs-CZ" sz="21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bias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používají </a:t>
                </a:r>
                <a:r>
                  <a:rPr lang="cs-CZ" sz="21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různé rozdílové grafy. 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Dtto platí i pro výběr regresních technik.</a:t>
                </a:r>
              </a:p>
              <a:p>
                <a:r>
                  <a:rPr lang="cs-CZ" sz="2100" u="sng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Pravidlo 2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Za předpokladu, že rozdíly sledují </a:t>
                </a:r>
                <a:r>
                  <a:rPr lang="cs-CZ" sz="21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normální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(Gaussovské) rozdělení, se </a:t>
                </a:r>
                <a:r>
                  <a:rPr lang="cs-CZ" sz="21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konfidenční interval 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(CI) vypočítá z </a:t>
                </a:r>
                <a:r>
                  <a:rPr lang="cs-CZ" sz="21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průměrného odhadu rozdílu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přičtením a odečtením výsledku zjištěného vynásobením SE faktorem odvozeným z požadované spolehlivosti (obvykle 95 %) a velikosti vzorku pomocí Studentova t-rozdělení.</a:t>
                </a:r>
              </a:p>
              <a:p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Pro velikost vzorku </a:t>
                </a:r>
                <a:r>
                  <a:rPr lang="cs-CZ" sz="2100" b="1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N = 20 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(N-1 = 19 stupňů volnosti) je tento 95% faktor </a:t>
                </a:r>
                <a:r>
                  <a:rPr lang="cs-CZ" sz="2100" b="1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2,093</a:t>
                </a:r>
                <a:r>
                  <a:rPr lang="cs-CZ" sz="21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pro </a:t>
                </a:r>
                <a:r>
                  <a:rPr lang="cs-CZ" sz="2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N=40 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je </a:t>
                </a:r>
                <a:r>
                  <a:rPr lang="cs-CZ" sz="21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2,023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a pro </a:t>
                </a:r>
                <a:r>
                  <a:rPr lang="cs-CZ" sz="21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N=100 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je </a:t>
                </a:r>
                <a:r>
                  <a:rPr lang="cs-CZ" sz="21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1,984</a:t>
                </a:r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cs-CZ" sz="21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V obvyklém případě ZL by 95% CI byl: </a:t>
                </a:r>
                <a:r>
                  <a:rPr lang="cs-CZ" sz="2400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od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1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cs-CZ" sz="2400" b="1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 -2,093*SE) do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1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cs-CZ" sz="2400" b="1" dirty="0">
                    <a:solidFill>
                      <a:srgbClr val="99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 +2,093*SE)</a:t>
                </a:r>
                <a:endParaRPr lang="cs-CZ" sz="2400" b="1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endParaRPr lang="cs-CZ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cs-CZ" sz="14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46970FA-EEBD-CEA6-2800-1BBEE7777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8" y="1916874"/>
                <a:ext cx="9830141" cy="4323285"/>
              </a:xfrm>
              <a:blipFill>
                <a:blip r:embed="rId2"/>
                <a:stretch>
                  <a:fillRect l="-372" t="-704" r="-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E2B8DA-5E3A-1B64-460E-A3D3BAA5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60B8-BB25-4062-9780-1B5A27C66E00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CE5763-B473-9A67-53D5-9FFE45F4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1310EE-4054-0A6C-80FB-B9FCEF00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8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5B479-D139-FB9A-153D-19602F59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BodovÉ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grafY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cap="none" dirty="0">
                <a:latin typeface="Arial" panose="020B0604020202020204" pitchFamily="34" charset="0"/>
                <a:cs typeface="Arial" panose="020B0604020202020204" pitchFamily="34" charset="0"/>
              </a:rPr>
              <a:t>konstantní SD resp. CV</a:t>
            </a:r>
            <a:br>
              <a:rPr lang="cs-CZ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F8FBC5-30A7-72DA-259E-3369874E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10346"/>
            <a:ext cx="4276804" cy="350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1706701A-DF77-4FF8-3420-E3D3634F6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19" y="2010346"/>
            <a:ext cx="3891626" cy="35002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52F6776F-5090-C1F8-DB03-BF6C58BA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92C-1084-42BD-9A0F-E5D783D1C004}" type="datetime1">
              <a:rPr lang="cs-CZ" smtClean="0"/>
              <a:t>16. 6. 2022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A0C54AC5-E35A-1A0E-E849-7146C7E5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AEBAE82-ADFC-1CC4-097F-F27BB567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FAA46-B903-8543-0932-42F3EC85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Rozdílové grafy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dva různé typy, příklady z</a:t>
            </a:r>
            <a:r>
              <a:rPr lang="cs-CZ" sz="36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EP09c</a:t>
            </a:r>
            <a:endParaRPr lang="cs-CZ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053A08-D5A0-0282-9FF2-0B13E7743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25" y="2149795"/>
            <a:ext cx="4780494" cy="3110870"/>
          </a:xfrm>
          <a:prstGeom prst="rect">
            <a:avLst/>
          </a:prstGeom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8374A940-2743-7A38-7F92-E6A453A04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17" y="2149795"/>
            <a:ext cx="4964430" cy="3110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EE198A2B-3566-F662-BDB2-D6B0E275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1192-B094-42EF-91E4-08FC9F5C91BD}" type="datetime1">
              <a:rPr lang="cs-CZ" smtClean="0"/>
              <a:t>16. 6. 2022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680B184D-9788-256F-4A5F-E001EC5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2BB6062-2AE3-001D-1B78-55D7B74D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ADD05-9E1E-D15E-2FD8-508C3700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Regresní analýza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DF966-9E8F-54D1-FA6F-68435B9F5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04280" cy="3903154"/>
          </a:xfrm>
        </p:spPr>
        <p:txBody>
          <a:bodyPr>
            <a:normAutofit fontScale="85000" lnSpcReduction="20000"/>
          </a:bodyPr>
          <a:lstStyle/>
          <a:p>
            <a:r>
              <a:rPr lang="cs-CZ" sz="21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Pravidlo 3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 regresní analýzy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rámci SEKPM = vytvořit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bodový graf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výsledky srovnávacího postupu měření na ose </a:t>
            </a:r>
            <a:r>
              <a:rPr lang="cs-CZ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kandidátského postupu měření na ose </a:t>
            </a:r>
            <a:r>
              <a:rPr lang="cs-CZ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následně </a:t>
            </a:r>
            <a:r>
              <a:rPr lang="cs-CZ" sz="21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proložit body prezentujícími výsledky obou postupů měření přímku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Pomocí regrese se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snažíme prokázat výchozí předpoklad, tj. přesnou shodu (identitu) obou postupů měření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Rovnice porovnání dvou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dokonale souhlasných postupů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měření 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vždy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průsečík v bodě nula a sklon o velikosti jedna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Regresní technicky 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vhodné pro srovnávací experiment: Obyčejná (jednoduchá) lineární regrese (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OLR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regrese nejmenších vážených čtverců (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WLS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  <a:r>
              <a:rPr lang="cs-CZ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Demingova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regrese a </a:t>
            </a:r>
            <a:r>
              <a:rPr lang="cs-CZ" sz="21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Passing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-Blokova 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regrese.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1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Pravidlo 4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výše uvedené regresní analýzy poskytují odhad vztahu mezi kandidátským (Y)  a srovnávacím (X)  postupem měření </a:t>
            </a:r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proložením přímky přes data pomocí rovnice</a:t>
            </a:r>
          </a:p>
          <a:p>
            <a:pPr marL="0" indent="0">
              <a:buNone/>
            </a:pPr>
            <a:r>
              <a:rPr lang="cs-CZ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= a + </a:t>
            </a:r>
            <a:r>
              <a:rPr lang="cs-CZ" sz="21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kde </a:t>
            </a:r>
            <a:r>
              <a:rPr lang="cs-CZ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průsečík a </a:t>
            </a:r>
            <a:r>
              <a:rPr lang="cs-CZ" sz="21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sklon. (</a:t>
            </a:r>
            <a:r>
              <a:rPr lang="cs-CZ" sz="21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POZOR: nutno počítat CI 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cs-CZ" sz="2100" b="1" i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cs-CZ" sz="2100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100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b="1" i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1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!!!)</a:t>
            </a:r>
            <a:endParaRPr lang="cs-CZ" sz="2100" b="1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9CD70D-9C91-5E1C-F913-0615D22C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9E4A-6075-4421-9B7F-5CD5142027CC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D0168C-CFBC-712D-29B9-81B6770A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F6D619-5FDB-9946-9EB0-841776A2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3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79745-1EB6-AE02-81A8-96861532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Interpretace výsledků studie                          – </a:t>
            </a:r>
            <a:r>
              <a:rPr lang="cs-CZ" sz="27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klíčová část srovnávacího experimentu </a:t>
            </a:r>
            <a:r>
              <a:rPr lang="cs-CZ" sz="27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sz="6600" cap="none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3696C-1564-4853-DB91-DD14D0A7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47" y="1853754"/>
            <a:ext cx="6227106" cy="4551873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C6C480-012C-B456-7260-A3A3628C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2EB7-35CC-4057-9795-CAE66FA6472F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409087-EFC1-A130-CBF7-7B24B284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5A8792-EB31-B529-DAA9-BEFE43D8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14</a:t>
            </a:fld>
            <a:endParaRPr lang="cs-CZ"/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id="{652CF48D-F26D-F25E-B123-EC7EEA325BBE}"/>
              </a:ext>
            </a:extLst>
          </p:cNvPr>
          <p:cNvSpPr/>
          <p:nvPr/>
        </p:nvSpPr>
        <p:spPr>
          <a:xfrm>
            <a:off x="7554137" y="1816683"/>
            <a:ext cx="1815916" cy="901803"/>
          </a:xfrm>
          <a:prstGeom prst="wedgeEllipseCallout">
            <a:avLst>
              <a:gd name="adj1" fmla="val -50423"/>
              <a:gd name="adj2" fmla="val 33725"/>
            </a:avLst>
          </a:prstGeom>
          <a:solidFill>
            <a:srgbClr val="E4E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Referenční meze?</a:t>
            </a:r>
          </a:p>
        </p:txBody>
      </p:sp>
    </p:spTree>
    <p:extLst>
      <p:ext uri="{BB962C8B-B14F-4D97-AF65-F5344CB8AC3E}">
        <p14:creationId xmlns:p14="http://schemas.microsoft.com/office/powerpoint/2010/main" val="38204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46A76-3608-B27F-17DB-BAF4C94D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SEKPM, praxe ZL</a:t>
            </a:r>
            <a:endParaRPr lang="cs-CZ" cap="non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2AC39-19DA-99ED-D079-437E1DF0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80713" cy="3606592"/>
          </a:xfrm>
        </p:spPr>
        <p:txBody>
          <a:bodyPr>
            <a:normAutofit fontScale="77500" lnSpcReduction="20000"/>
          </a:bodyPr>
          <a:lstStyle/>
          <a:p>
            <a:r>
              <a:rPr lang="cs-CZ" sz="2600" u="sng" dirty="0"/>
              <a:t>Důležitá zásada</a:t>
            </a:r>
            <a:r>
              <a:rPr lang="cs-CZ" sz="2600" dirty="0"/>
              <a:t>: srovnatelností při srovnávání veličin, je obvykle míněna </a:t>
            </a:r>
            <a:r>
              <a:rPr lang="cs-CZ" sz="2600" b="1" dirty="0">
                <a:solidFill>
                  <a:srgbClr val="990000"/>
                </a:solidFill>
              </a:rPr>
              <a:t>srovnatelnost veličin stejného druhu</a:t>
            </a:r>
            <a:r>
              <a:rPr lang="cs-CZ" sz="2600" dirty="0">
                <a:solidFill>
                  <a:srgbClr val="990000"/>
                </a:solidFill>
              </a:rPr>
              <a:t>.  </a:t>
            </a:r>
            <a:r>
              <a:rPr lang="cs-CZ" sz="2600" dirty="0"/>
              <a:t>Veličiny stejného druhu v dané soustavě veličin mají vždy </a:t>
            </a:r>
            <a:r>
              <a:rPr lang="cs-CZ" sz="2600" b="1" dirty="0"/>
              <a:t>stejný</a:t>
            </a:r>
            <a:r>
              <a:rPr lang="cs-CZ" sz="2600" dirty="0"/>
              <a:t> </a:t>
            </a:r>
            <a:r>
              <a:rPr lang="cs-CZ" sz="2600" b="1" dirty="0"/>
              <a:t>rozměr veličiny</a:t>
            </a:r>
            <a:r>
              <a:rPr lang="cs-CZ" sz="2600" dirty="0"/>
              <a:t>.  AVŠAK veličiny se stejným rozměrem </a:t>
            </a:r>
            <a:r>
              <a:rPr lang="cs-CZ" sz="2600" b="1" dirty="0"/>
              <a:t>nejsou nutně stejného druhu</a:t>
            </a:r>
            <a:r>
              <a:rPr lang="cs-CZ" sz="2600" dirty="0"/>
              <a:t>!!!    (TNI 01 0115 str. 13)</a:t>
            </a:r>
          </a:p>
          <a:p>
            <a:pPr marL="0" indent="0">
              <a:buNone/>
            </a:pPr>
            <a:r>
              <a:rPr lang="cs-CZ" sz="2600" u="sng" dirty="0"/>
              <a:t>Kvízová otázka</a:t>
            </a:r>
            <a:r>
              <a:rPr lang="cs-CZ" sz="2600" dirty="0"/>
              <a:t>:  Jsou hmotnostní koncentrace troponinu T a I veličiny stejného DRUHU </a:t>
            </a:r>
            <a:r>
              <a:rPr lang="cs-CZ" sz="3600" dirty="0"/>
              <a:t>?</a:t>
            </a:r>
            <a:r>
              <a:rPr lang="cs-CZ" sz="4600" dirty="0"/>
              <a:t>?</a:t>
            </a:r>
            <a:r>
              <a:rPr lang="cs-CZ" sz="5700" dirty="0"/>
              <a:t>?</a:t>
            </a:r>
          </a:p>
          <a:p>
            <a:pPr marL="0" indent="0">
              <a:buNone/>
            </a:pPr>
            <a:r>
              <a:rPr lang="cs-CZ" sz="4800" dirty="0"/>
              <a:t>Odpověď: viz KBM, 27(48), 2019, No.2,p 53-60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98DEC1-2367-C318-7BB9-929B1FEA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CB6F-DED1-45C4-B9B1-55A2463C4455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669F36-D1B1-C153-F379-2FA8F874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9826FF-20E5-994A-6D62-E1445666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C4763-6FAF-438C-E71E-2EF0A066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SEKPM </a:t>
            </a:r>
            <a:r>
              <a:rPr lang="cs-CZ" cap="none" dirty="0"/>
              <a:t>v rámci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ZL: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Data, Popisné statistiky, </a:t>
            </a: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B37468E-BC22-6505-7993-71A311DE3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2930"/>
              </p:ext>
            </p:extLst>
          </p:nvPr>
        </p:nvGraphicFramePr>
        <p:xfrm>
          <a:off x="8303740" y="358861"/>
          <a:ext cx="3126257" cy="5786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915">
                  <a:extLst>
                    <a:ext uri="{9D8B030D-6E8A-4147-A177-3AD203B41FA5}">
                      <a16:colId xmlns:a16="http://schemas.microsoft.com/office/drawing/2014/main" val="4139700642"/>
                    </a:ext>
                  </a:extLst>
                </a:gridCol>
                <a:gridCol w="1168948">
                  <a:extLst>
                    <a:ext uri="{9D8B030D-6E8A-4147-A177-3AD203B41FA5}">
                      <a16:colId xmlns:a16="http://schemas.microsoft.com/office/drawing/2014/main" val="3211883299"/>
                    </a:ext>
                  </a:extLst>
                </a:gridCol>
                <a:gridCol w="1087394">
                  <a:extLst>
                    <a:ext uri="{9D8B030D-6E8A-4147-A177-3AD203B41FA5}">
                      <a16:colId xmlns:a16="http://schemas.microsoft.com/office/drawing/2014/main" val="648611280"/>
                    </a:ext>
                  </a:extLst>
                </a:gridCol>
              </a:tblGrid>
              <a:tr h="981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err="1">
                          <a:effectLst/>
                        </a:rPr>
                        <a:t>hs</a:t>
                      </a:r>
                      <a:r>
                        <a:rPr lang="cs-CZ" sz="1200" b="1" u="none" strike="noStrike" dirty="0">
                          <a:effectLst/>
                        </a:rPr>
                        <a:t> Trop T </a:t>
                      </a:r>
                    </a:p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(</a:t>
                      </a:r>
                      <a:r>
                        <a:rPr lang="cs-CZ" sz="1200" b="1" i="1" u="none" strike="noStrike" dirty="0" err="1">
                          <a:effectLst/>
                        </a:rPr>
                        <a:t>Roche</a:t>
                      </a:r>
                      <a:r>
                        <a:rPr lang="cs-CZ" sz="1200" b="1" u="none" strike="noStrike" dirty="0">
                          <a:effectLst/>
                        </a:rPr>
                        <a:t>)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err="1">
                          <a:effectLst/>
                        </a:rPr>
                        <a:t>hs</a:t>
                      </a:r>
                      <a:r>
                        <a:rPr lang="cs-CZ" sz="1200" b="1" u="none" strike="noStrike" dirty="0">
                          <a:effectLst/>
                        </a:rPr>
                        <a:t> Trop I (</a:t>
                      </a:r>
                      <a:r>
                        <a:rPr lang="cs-CZ" sz="1200" b="1" i="1" u="none" strike="noStrike" dirty="0" err="1">
                          <a:effectLst/>
                        </a:rPr>
                        <a:t>Abbott</a:t>
                      </a:r>
                      <a:r>
                        <a:rPr lang="cs-CZ" sz="1200" b="1" u="none" strike="noStrike" dirty="0">
                          <a:effectLst/>
                        </a:rPr>
                        <a:t>)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3037476151"/>
                  </a:ext>
                </a:extLst>
              </a:tr>
              <a:tr h="177257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cs-CZ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cs-CZ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cs-CZ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cs-CZ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4001706632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Stř. hodnota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36,27652174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59,8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201171587"/>
                  </a:ext>
                </a:extLst>
              </a:tr>
              <a:tr h="4773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Chyba stř. hodnoty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14,49421552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38,38171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4194230613"/>
                  </a:ext>
                </a:extLst>
              </a:tr>
              <a:tr h="17725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Medián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748047466"/>
                  </a:ext>
                </a:extLst>
              </a:tr>
              <a:tr h="3205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Modus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effectLst/>
                        </a:rPr>
                        <a:t>###########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3,8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3595442094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Směr. odchylka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69,5118157</a:t>
                      </a:r>
                      <a:endParaRPr lang="cs-CZ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184,072</a:t>
                      </a:r>
                      <a:endParaRPr lang="cs-CZ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2286241601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Rozptyl výběru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4831,892524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33882,59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2942935785"/>
                  </a:ext>
                </a:extLst>
              </a:tr>
              <a:tr h="17725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Špičatost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16,37501544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19,60362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3265130672"/>
                  </a:ext>
                </a:extLst>
              </a:tr>
              <a:tr h="17725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Šikmost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3,862636169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4,341034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2319740939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Rozdíl max-min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329,7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874,6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1572841101"/>
                  </a:ext>
                </a:extLst>
              </a:tr>
              <a:tr h="3205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Minimum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0,7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3663156105"/>
                  </a:ext>
                </a:extLst>
              </a:tr>
              <a:tr h="3205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Maximum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332,7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875,3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3902875778"/>
                  </a:ext>
                </a:extLst>
              </a:tr>
              <a:tr h="17725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Součet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834,36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1375,4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1958506775"/>
                  </a:ext>
                </a:extLst>
              </a:tr>
              <a:tr h="17725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Počet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436266545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Největší (1)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332,7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875,3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2378686483"/>
                  </a:ext>
                </a:extLst>
              </a:tr>
              <a:tr h="347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Nejmenší (1)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0,7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4253704582"/>
                  </a:ext>
                </a:extLst>
              </a:tr>
              <a:tr h="634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Hladina spolehlivosti (95,0%)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30,05916321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79,5988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b"/>
                </a:tc>
                <a:extLst>
                  <a:ext uri="{0D108BD9-81ED-4DB2-BD59-A6C34878D82A}">
                    <a16:rowId xmlns:a16="http://schemas.microsoft.com/office/drawing/2014/main" val="690793953"/>
                  </a:ext>
                </a:extLst>
              </a:tr>
            </a:tbl>
          </a:graphicData>
        </a:graphic>
      </p:graphicFrame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FCA17CE-E802-B1A0-2610-5FAC163CA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68326"/>
              </p:ext>
            </p:extLst>
          </p:nvPr>
        </p:nvGraphicFramePr>
        <p:xfrm>
          <a:off x="2644446" y="1853754"/>
          <a:ext cx="2233213" cy="432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780">
                  <a:extLst>
                    <a:ext uri="{9D8B030D-6E8A-4147-A177-3AD203B41FA5}">
                      <a16:colId xmlns:a16="http://schemas.microsoft.com/office/drawing/2014/main" val="2568590485"/>
                    </a:ext>
                  </a:extLst>
                </a:gridCol>
                <a:gridCol w="1218433">
                  <a:extLst>
                    <a:ext uri="{9D8B030D-6E8A-4147-A177-3AD203B41FA5}">
                      <a16:colId xmlns:a16="http://schemas.microsoft.com/office/drawing/2014/main" val="3099990891"/>
                    </a:ext>
                  </a:extLst>
                </a:gridCol>
              </a:tblGrid>
              <a:tr h="3228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</a:t>
                      </a: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Trop T </a:t>
                      </a:r>
                      <a:r>
                        <a:rPr lang="cs-CZ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r" fontAlgn="b"/>
                      <a:r>
                        <a:rPr lang="cs-CZ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</a:t>
                      </a: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Trop I </a:t>
                      </a:r>
                      <a:r>
                        <a:rPr lang="cs-CZ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</a:p>
                    <a:p>
                      <a:pPr algn="r" fontAlgn="b"/>
                      <a:r>
                        <a:rPr lang="cs-CZ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Abbott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929303099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2015191806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3160429211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2180767548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711211779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3294500094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193894018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442578624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1664462673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3051156730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877951338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4168794601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4017930835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3347148338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235976926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4226108995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3489968974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82,13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1420715686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3662032917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2869059808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2509859001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1820885777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332,7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875,3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2181169831"/>
                  </a:ext>
                </a:extLst>
              </a:tr>
              <a:tr h="17017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0" marR="5740" marT="5740" marB="0" anchor="b"/>
                </a:tc>
                <a:extLst>
                  <a:ext uri="{0D108BD9-81ED-4DB2-BD59-A6C34878D82A}">
                    <a16:rowId xmlns:a16="http://schemas.microsoft.com/office/drawing/2014/main" val="4068392837"/>
                  </a:ext>
                </a:extLst>
              </a:tr>
            </a:tbl>
          </a:graphicData>
        </a:graphic>
      </p:graphicFrame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2406B336-697D-097B-9C09-561763DE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07C9-495C-4599-B89E-F5493A9DC230}" type="datetime1">
              <a:rPr lang="cs-CZ" smtClean="0"/>
              <a:t>16. 6. 2022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C3E11A2-4F65-F62F-FDF0-6632C65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4221FFB-AE88-9126-6DF9-369CC57B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C1835-C023-81F3-E537-507DEC12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Popisná statistika, 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r>
              <a:rPr lang="cs-CZ" dirty="0"/>
              <a:t> </a:t>
            </a:r>
            <a:br>
              <a:rPr lang="cs-CZ" dirty="0"/>
            </a:br>
            <a:r>
              <a:rPr lang="cs-CZ" b="1" cap="none" dirty="0" err="1"/>
              <a:t>MedCalc</a:t>
            </a:r>
            <a:endParaRPr lang="cs-CZ" b="1" cap="none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3D82C09-8F47-9539-2E26-7718E3E3E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27437"/>
              </p:ext>
            </p:extLst>
          </p:nvPr>
        </p:nvGraphicFramePr>
        <p:xfrm>
          <a:off x="1451579" y="1915296"/>
          <a:ext cx="9603275" cy="4456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2003">
                  <a:extLst>
                    <a:ext uri="{9D8B030D-6E8A-4147-A177-3AD203B41FA5}">
                      <a16:colId xmlns:a16="http://schemas.microsoft.com/office/drawing/2014/main" val="408995532"/>
                    </a:ext>
                  </a:extLst>
                </a:gridCol>
                <a:gridCol w="2528517">
                  <a:extLst>
                    <a:ext uri="{9D8B030D-6E8A-4147-A177-3AD203B41FA5}">
                      <a16:colId xmlns:a16="http://schemas.microsoft.com/office/drawing/2014/main" val="4109007820"/>
                    </a:ext>
                  </a:extLst>
                </a:gridCol>
                <a:gridCol w="3082755">
                  <a:extLst>
                    <a:ext uri="{9D8B030D-6E8A-4147-A177-3AD203B41FA5}">
                      <a16:colId xmlns:a16="http://schemas.microsoft.com/office/drawing/2014/main" val="871282052"/>
                    </a:ext>
                  </a:extLst>
                </a:gridCol>
              </a:tblGrid>
              <a:tr h="293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hs</a:t>
                      </a:r>
                      <a:r>
                        <a:rPr lang="cs-CZ" sz="1800" dirty="0">
                          <a:effectLst/>
                        </a:rPr>
                        <a:t> Trop 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ng</a:t>
                      </a:r>
                      <a:r>
                        <a:rPr lang="cs-CZ" sz="1800" dirty="0">
                          <a:effectLst/>
                        </a:rPr>
                        <a:t>/L </a:t>
                      </a:r>
                      <a:r>
                        <a:rPr lang="cs-CZ" sz="1800" i="1" dirty="0">
                          <a:effectLst/>
                        </a:rPr>
                        <a:t>(</a:t>
                      </a:r>
                      <a:r>
                        <a:rPr lang="cs-CZ" sz="1800" i="1" dirty="0" err="1">
                          <a:effectLst/>
                        </a:rPr>
                        <a:t>Roche</a:t>
                      </a:r>
                      <a:r>
                        <a:rPr lang="cs-CZ" sz="1800" i="1" dirty="0">
                          <a:effectLst/>
                        </a:rPr>
                        <a:t>)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hs</a:t>
                      </a:r>
                      <a:r>
                        <a:rPr lang="cs-CZ" sz="1800" dirty="0">
                          <a:effectLst/>
                        </a:rPr>
                        <a:t> Troponin 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ng</a:t>
                      </a:r>
                      <a:r>
                        <a:rPr lang="cs-CZ" sz="1800" dirty="0">
                          <a:effectLst/>
                        </a:rPr>
                        <a:t>/L </a:t>
                      </a:r>
                      <a:r>
                        <a:rPr lang="cs-CZ" sz="1800" i="1" dirty="0">
                          <a:effectLst/>
                        </a:rPr>
                        <a:t>(</a:t>
                      </a:r>
                      <a:r>
                        <a:rPr lang="cs-CZ" sz="1800" i="1" dirty="0" err="1">
                          <a:effectLst/>
                        </a:rPr>
                        <a:t>Abbott</a:t>
                      </a:r>
                      <a:r>
                        <a:rPr lang="cs-CZ" sz="1800" i="1" dirty="0">
                          <a:effectLst/>
                        </a:rPr>
                        <a:t>)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379900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Sample size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088598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Lowest value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u="sng">
                          <a:effectLst/>
                          <a:hlinkClick r:id="rId2" tooltip="Click to show case"/>
                        </a:rPr>
                        <a:t>3,0000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u="sng">
                          <a:effectLst/>
                          <a:hlinkClick r:id="rId2" tooltip="Click to show case"/>
                        </a:rPr>
                        <a:t>0,7000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90812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Highest value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u="sng" dirty="0">
                          <a:effectLst/>
                          <a:hlinkClick r:id="rId3" tooltip="Click to show case"/>
                        </a:rPr>
                        <a:t>332,7000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u="sng">
                          <a:effectLst/>
                          <a:hlinkClick r:id="rId3" tooltip="Click to show case"/>
                        </a:rPr>
                        <a:t>875,3000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308507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Arithmetic mean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36,2765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59,8000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880060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95% CI for the Arithmetic mean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6,2174 to 66,3357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-19,7988 to 139,3988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632957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Median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11,0000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5,2000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7743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95% CI for the median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7,9637 to 24,4260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3,4744 to 12,8069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9462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Variance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4831,8925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33882,5882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379084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Standard deviation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69,5118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184,0722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485254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Relative standard deviation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1,9162 (191,62%)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3,0781 (307,81%)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61609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Standard error of the mean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14,4942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38,3817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241578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Coefficient of Skewness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3,8626 (P&lt;0,0001)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4,3410 (P&lt;0,0001)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536402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Coefficient of Kurtosis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16,3750 (P&lt;0,0001)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19,6036 (P&lt;0,0001)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8491724"/>
                  </a:ext>
                </a:extLst>
              </a:tr>
              <a:tr h="51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D'Agostino-Pearson test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for Normal distribution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solidFill>
                            <a:srgbClr val="FF0000"/>
                          </a:solidFill>
                          <a:effectLst/>
                        </a:rPr>
                        <a:t>reject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 Normality (P&lt;0,0001)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solidFill>
                            <a:srgbClr val="FF0000"/>
                          </a:solidFill>
                          <a:effectLst/>
                        </a:rPr>
                        <a:t>reject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 Normality (P&lt;0,0001)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819021"/>
                  </a:ext>
                </a:extLst>
              </a:tr>
            </a:tbl>
          </a:graphicData>
        </a:graphic>
      </p:graphicFrame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886B73-86A9-6272-D879-473DDC27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2840-2CCF-4163-9D49-C4C861F13A16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FEE9E6-A130-BB79-A7AA-45A05ADD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9795B8-ADB9-B6A5-0E1A-2873B1D7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A8186-6BCE-A708-992A-796F1769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F-test a Párový t-test, </a:t>
            </a:r>
            <a:r>
              <a:rPr lang="cs-CZ" dirty="0"/>
              <a:t>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959FE94-E99C-11C3-8A90-B61EE5469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77862"/>
              </p:ext>
            </p:extLst>
          </p:nvPr>
        </p:nvGraphicFramePr>
        <p:xfrm>
          <a:off x="8167814" y="71414"/>
          <a:ext cx="3311610" cy="598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870">
                  <a:extLst>
                    <a:ext uri="{9D8B030D-6E8A-4147-A177-3AD203B41FA5}">
                      <a16:colId xmlns:a16="http://schemas.microsoft.com/office/drawing/2014/main" val="2826339625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918826739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1384839570"/>
                    </a:ext>
                  </a:extLst>
                </a:gridCol>
              </a:tblGrid>
              <a:tr h="225106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cs-CZ" sz="1800" b="1" u="none" strike="noStrike" dirty="0" err="1">
                          <a:effectLst/>
                        </a:rPr>
                        <a:t>Dvouvýběrový</a:t>
                      </a:r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798702"/>
                  </a:ext>
                </a:extLst>
              </a:tr>
              <a:tr h="225106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cs-CZ" sz="1800" b="1" u="none" strike="noStrike" dirty="0">
                          <a:effectLst/>
                        </a:rPr>
                        <a:t>Párový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44172"/>
                  </a:ext>
                </a:extLst>
              </a:tr>
              <a:tr h="35623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cs-CZ" sz="1800" b="1" u="none" strike="noStrike" dirty="0">
                          <a:effectLst/>
                        </a:rPr>
                        <a:t>t-test na střední hodnotu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728199"/>
                  </a:ext>
                </a:extLst>
              </a:tr>
              <a:tr h="28943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 err="1">
                          <a:effectLst/>
                        </a:rPr>
                        <a:t>hs</a:t>
                      </a:r>
                      <a:r>
                        <a:rPr lang="cs-CZ" sz="1600" b="1" u="none" strike="noStrike" dirty="0">
                          <a:effectLst/>
                        </a:rPr>
                        <a:t> Trop 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ng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/L</a:t>
                      </a:r>
                    </a:p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 err="1">
                          <a:effectLst/>
                        </a:rPr>
                        <a:t>hs</a:t>
                      </a:r>
                      <a:r>
                        <a:rPr lang="cs-CZ" sz="1600" b="1" u="none" strike="noStrike" dirty="0">
                          <a:effectLst/>
                        </a:rPr>
                        <a:t> Trop I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ng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/L</a:t>
                      </a:r>
                    </a:p>
                    <a:p>
                      <a:pPr algn="ctr" rtl="0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3393662222"/>
                  </a:ext>
                </a:extLst>
              </a:tr>
              <a:tr h="4319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i="1" u="none" strike="noStrike" dirty="0" err="1">
                          <a:effectLst/>
                        </a:rPr>
                        <a:t>Roche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i="1" u="none" strike="noStrike" dirty="0" err="1">
                          <a:effectLst/>
                        </a:rPr>
                        <a:t>Abbott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1832345856"/>
                  </a:ext>
                </a:extLst>
              </a:tr>
              <a:tr h="43192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Stř. hodnota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 dirty="0">
                          <a:effectLst/>
                        </a:rPr>
                        <a:t>36,277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 dirty="0">
                          <a:effectLst/>
                        </a:rPr>
                        <a:t>59,8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1818876684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Rozptyl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4831,9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33883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2665245352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Pozorování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23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23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4273888379"/>
                  </a:ext>
                </a:extLst>
              </a:tr>
              <a:tr h="43192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Pears. korelace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u="none" strike="noStrike" dirty="0">
                          <a:effectLst/>
                        </a:rPr>
                        <a:t>0,9822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 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429271447"/>
                  </a:ext>
                </a:extLst>
              </a:tr>
              <a:tr h="57442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Hyp. rozdíl stř. hodnot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124363972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Rozdíl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22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36193678"/>
                  </a:ext>
                </a:extLst>
              </a:tr>
              <a:tr h="2568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t Stat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-0,9681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532720888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P(T&lt;=t) (1)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u="none" strike="noStrike" dirty="0">
                          <a:effectLst/>
                        </a:rPr>
                        <a:t>0,1717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 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4063050274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t krit (1)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1,7171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65386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P(T&lt;=t) (2)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u="none" strike="noStrike" dirty="0">
                          <a:effectLst/>
                        </a:rPr>
                        <a:t>0,3435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 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2304365534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>
                          <a:effectLst/>
                        </a:rPr>
                        <a:t>t krit (2)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u="none" strike="noStrike">
                          <a:effectLst/>
                        </a:rPr>
                        <a:t>2,0739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3045" marR="3045" marT="3045" marB="0" anchor="b"/>
                </a:tc>
                <a:extLst>
                  <a:ext uri="{0D108BD9-81ED-4DB2-BD59-A6C34878D82A}">
                    <a16:rowId xmlns:a16="http://schemas.microsoft.com/office/drawing/2014/main" val="331330843"/>
                  </a:ext>
                </a:extLst>
              </a:tr>
            </a:tbl>
          </a:graphicData>
        </a:graphic>
      </p:graphicFrame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A92F918B-D402-3EF3-8BC9-5F8C4A529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39854"/>
              </p:ext>
            </p:extLst>
          </p:nvPr>
        </p:nvGraphicFramePr>
        <p:xfrm>
          <a:off x="2622558" y="1904912"/>
          <a:ext cx="3086264" cy="4053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191">
                  <a:extLst>
                    <a:ext uri="{9D8B030D-6E8A-4147-A177-3AD203B41FA5}">
                      <a16:colId xmlns:a16="http://schemas.microsoft.com/office/drawing/2014/main" val="4079892943"/>
                    </a:ext>
                  </a:extLst>
                </a:gridCol>
                <a:gridCol w="1108191">
                  <a:extLst>
                    <a:ext uri="{9D8B030D-6E8A-4147-A177-3AD203B41FA5}">
                      <a16:colId xmlns:a16="http://schemas.microsoft.com/office/drawing/2014/main" val="3700779490"/>
                    </a:ext>
                  </a:extLst>
                </a:gridCol>
                <a:gridCol w="869882">
                  <a:extLst>
                    <a:ext uri="{9D8B030D-6E8A-4147-A177-3AD203B41FA5}">
                      <a16:colId xmlns:a16="http://schemas.microsoft.com/office/drawing/2014/main" val="2343232723"/>
                    </a:ext>
                  </a:extLst>
                </a:gridCol>
              </a:tblGrid>
              <a:tr h="165549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cs-CZ" sz="1600" b="1" u="none" strike="noStrike" dirty="0" err="1">
                          <a:effectLst/>
                        </a:rPr>
                        <a:t>Dvouvýběrový</a:t>
                      </a:r>
                      <a:r>
                        <a:rPr lang="cs-CZ" sz="1600" b="1" u="none" strike="noStrike" dirty="0">
                          <a:effectLst/>
                        </a:rPr>
                        <a:t> F-test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85597"/>
                  </a:ext>
                </a:extLst>
              </a:tr>
              <a:tr h="165549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cs-CZ" sz="1600" b="1" u="none" strike="noStrike" dirty="0">
                          <a:effectLst/>
                        </a:rPr>
                        <a:t>pro rozptyl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83570"/>
                  </a:ext>
                </a:extLst>
              </a:tr>
              <a:tr h="36788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 err="1">
                          <a:effectLst/>
                        </a:rPr>
                        <a:t>hs</a:t>
                      </a:r>
                      <a:r>
                        <a:rPr lang="cs-CZ" sz="1400" b="1" u="none" strike="noStrike" dirty="0">
                          <a:effectLst/>
                        </a:rPr>
                        <a:t> Trop 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/L</a:t>
                      </a: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u="none" strike="noStrike" dirty="0" err="1">
                          <a:effectLst/>
                        </a:rPr>
                        <a:t>hs</a:t>
                      </a:r>
                      <a:r>
                        <a:rPr lang="cs-CZ" sz="1400" b="1" u="none" strike="noStrike" dirty="0">
                          <a:effectLst/>
                        </a:rPr>
                        <a:t> Trop 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ng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/L</a:t>
                      </a: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3786388082"/>
                  </a:ext>
                </a:extLst>
              </a:tr>
              <a:tr h="2989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i="1" u="none" strike="noStrike" dirty="0" err="1">
                          <a:effectLst/>
                        </a:rPr>
                        <a:t>Roche</a:t>
                      </a:r>
                      <a:endParaRPr lang="cs-CZ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i="1" u="none" strike="noStrike" dirty="0" err="1">
                          <a:effectLst/>
                        </a:rPr>
                        <a:t>Abbott</a:t>
                      </a:r>
                      <a:endParaRPr lang="cs-CZ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56513884"/>
                  </a:ext>
                </a:extLst>
              </a:tr>
              <a:tr h="44606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Stř. hodnota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dirty="0">
                          <a:effectLst/>
                        </a:rPr>
                        <a:t>36,2765217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59,8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2387458822"/>
                  </a:ext>
                </a:extLst>
              </a:tr>
              <a:tr h="44606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Rozptyl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dirty="0">
                          <a:effectLst/>
                        </a:rPr>
                        <a:t>4831,89252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33883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2497045373"/>
                  </a:ext>
                </a:extLst>
              </a:tr>
              <a:tr h="29890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Pozorování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dirty="0">
                          <a:effectLst/>
                        </a:rPr>
                        <a:t>23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23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1357865543"/>
                  </a:ext>
                </a:extLst>
              </a:tr>
              <a:tr h="29890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Rozdíl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dirty="0">
                          <a:effectLst/>
                        </a:rPr>
                        <a:t>22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22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3560981497"/>
                  </a:ext>
                </a:extLst>
              </a:tr>
              <a:tr h="44606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F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0,14260695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1457655024"/>
                  </a:ext>
                </a:extLst>
              </a:tr>
              <a:tr h="59321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P(F&lt;=f) (1)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1,20E-05</a:t>
                      </a:r>
                      <a:endParaRPr lang="cs-CZ" sz="1400" b="1" i="0" u="none" strike="noStrike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2514266918"/>
                  </a:ext>
                </a:extLst>
              </a:tr>
              <a:tr h="29890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F </a:t>
                      </a:r>
                      <a:r>
                        <a:rPr lang="cs-CZ" sz="1400" u="none" strike="noStrike" dirty="0" err="1">
                          <a:effectLst/>
                        </a:rPr>
                        <a:t>krit</a:t>
                      </a:r>
                      <a:r>
                        <a:rPr lang="cs-CZ" sz="1400" u="none" strike="noStrike" dirty="0">
                          <a:effectLst/>
                        </a:rPr>
                        <a:t> (1)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0,48833602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4146" marR="4146" marT="4146" marB="0" anchor="b"/>
                </a:tc>
                <a:extLst>
                  <a:ext uri="{0D108BD9-81ED-4DB2-BD59-A6C34878D82A}">
                    <a16:rowId xmlns:a16="http://schemas.microsoft.com/office/drawing/2014/main" val="611197722"/>
                  </a:ext>
                </a:extLst>
              </a:tr>
            </a:tbl>
          </a:graphicData>
        </a:graphic>
      </p:graphicFrame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245F5AE-2C90-A927-3059-30B5F394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3140-1DAB-4DF8-8913-E04584FD6342}" type="datetime1">
              <a:rPr lang="cs-CZ" smtClean="0"/>
              <a:t>16. 6. 2022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9321797-79E2-E18D-9D7F-73DFF3F2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B12F736-2FB5-1589-738E-B0140E3F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5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FB6FC-319B-76F0-393B-8ADA9F75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Wilcoxonův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test, </a:t>
            </a:r>
            <a:r>
              <a:rPr lang="cs-CZ" dirty="0"/>
              <a:t>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Analyse-it</a:t>
            </a:r>
            <a:endParaRPr lang="cs-CZ" b="1" cap="none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35B8181-32A7-3E55-00F3-B0847BE52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34112"/>
              </p:ext>
            </p:extLst>
          </p:nvPr>
        </p:nvGraphicFramePr>
        <p:xfrm>
          <a:off x="1915297" y="1952366"/>
          <a:ext cx="6944498" cy="4138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885">
                  <a:extLst>
                    <a:ext uri="{9D8B030D-6E8A-4147-A177-3AD203B41FA5}">
                      <a16:colId xmlns:a16="http://schemas.microsoft.com/office/drawing/2014/main" val="3173199975"/>
                    </a:ext>
                  </a:extLst>
                </a:gridCol>
                <a:gridCol w="1735885">
                  <a:extLst>
                    <a:ext uri="{9D8B030D-6E8A-4147-A177-3AD203B41FA5}">
                      <a16:colId xmlns:a16="http://schemas.microsoft.com/office/drawing/2014/main" val="867029205"/>
                    </a:ext>
                  </a:extLst>
                </a:gridCol>
                <a:gridCol w="1735885">
                  <a:extLst>
                    <a:ext uri="{9D8B030D-6E8A-4147-A177-3AD203B41FA5}">
                      <a16:colId xmlns:a16="http://schemas.microsoft.com/office/drawing/2014/main" val="4177151525"/>
                    </a:ext>
                  </a:extLst>
                </a:gridCol>
                <a:gridCol w="1736843">
                  <a:extLst>
                    <a:ext uri="{9D8B030D-6E8A-4147-A177-3AD203B41FA5}">
                      <a16:colId xmlns:a16="http://schemas.microsoft.com/office/drawing/2014/main" val="3169725707"/>
                    </a:ext>
                  </a:extLst>
                </a:gridCol>
              </a:tblGrid>
              <a:tr h="3969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Wilcoxon</a:t>
                      </a:r>
                      <a:r>
                        <a:rPr lang="cs-CZ" sz="1400" dirty="0">
                          <a:effectLst/>
                        </a:rPr>
                        <a:t> test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Kritická hodnota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78030"/>
                  </a:ext>
                </a:extLst>
              </a:tr>
              <a:tr h="19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98083"/>
                  </a:ext>
                </a:extLst>
              </a:tr>
              <a:tr h="396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Hypothesized difference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73,4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811814"/>
                  </a:ext>
                </a:extLst>
              </a:tr>
              <a:tr h="336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Sign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Rank sum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Mean rank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8762048"/>
                  </a:ext>
                </a:extLst>
              </a:tr>
              <a:tr h="19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Positive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59,0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9,83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1459717"/>
                  </a:ext>
                </a:extLst>
              </a:tr>
              <a:tr h="19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Negative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217,0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12,76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655234"/>
                  </a:ext>
                </a:extLst>
              </a:tr>
              <a:tr h="19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Zero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3173279"/>
                  </a:ext>
                </a:extLst>
              </a:tr>
              <a:tr h="19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T statistic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59,00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0737135"/>
                  </a:ext>
                </a:extLst>
              </a:tr>
              <a:tr h="19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Exact p-value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0,0149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910006"/>
                  </a:ext>
                </a:extLst>
              </a:tr>
              <a:tr h="121065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H0: Δ = 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The shift in location between the distributions of the populations is equal to 0.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H1: Δ ≠ 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The shift in location between the distributions of the populations is not equal to 0.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13189"/>
                  </a:ext>
                </a:extLst>
              </a:tr>
              <a:tr h="39697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 Reject the null hypothesis in </a:t>
                      </a:r>
                      <a:r>
                        <a:rPr lang="en-US" sz="1400" dirty="0" err="1">
                          <a:effectLst/>
                        </a:rPr>
                        <a:t>favour</a:t>
                      </a:r>
                      <a:r>
                        <a:rPr lang="en-US" sz="1400" dirty="0">
                          <a:effectLst/>
                        </a:rPr>
                        <a:t> of the alternative hypothesis at the 5% significance level.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01254"/>
                  </a:ext>
                </a:extLst>
              </a:tr>
            </a:tbl>
          </a:graphicData>
        </a:graphic>
      </p:graphicFrame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8A7A0B-10E3-B1F4-86DC-490736F7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32AB-DA9E-4C9B-97F9-C26DC312A2BF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5A3B0F-88D4-2FDF-C40F-E09AEF00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0A22C6-B342-7CC9-4763-2138216E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10161-F550-417B-8117-C26E4D5B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Norma ISO 15189 v platném znění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67E94-EF41-4AFE-B42C-68B08E89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Článek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5.6.4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Srovnatelnost výsledků vyšetření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„Musí být </a:t>
            </a:r>
            <a:r>
              <a:rPr lang="cs-CZ" sz="18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definovány způsoby porovnávání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používaných postupů, zařízení a metod a stanovení porovnatelnosti výsledků vzorků pacientů v klinicky relevantních intervalech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Takové porovnávání zahrnuje stejné či různé postupy, zařízení, různá místa nebo na vše uvedené“. </a:t>
            </a:r>
          </a:p>
          <a:p>
            <a:r>
              <a:rPr lang="cs-CZ" sz="1800" dirty="0">
                <a:latin typeface="Arial" panose="020B0604020202020204" pitchFamily="34" charset="0"/>
              </a:rPr>
              <a:t>Pokyn </a:t>
            </a:r>
            <a:r>
              <a:rPr lang="cs-CZ" sz="1800" b="1" dirty="0">
                <a:latin typeface="Arial" panose="020B0604020202020204" pitchFamily="34" charset="0"/>
              </a:rPr>
              <a:t>EP09c </a:t>
            </a:r>
            <a:r>
              <a:rPr lang="cs-CZ" sz="1800" dirty="0">
                <a:latin typeface="Arial" panose="020B0604020202020204" pitchFamily="34" charset="0"/>
              </a:rPr>
              <a:t>CLSI, který poskytuje postupy, jak na to 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</a:rPr>
              <a:t>    „</a:t>
            </a:r>
            <a:r>
              <a:rPr lang="cs-CZ" sz="1800" b="1" dirty="0" err="1">
                <a:latin typeface="Arial" panose="020B0604020202020204" pitchFamily="34" charset="0"/>
              </a:rPr>
              <a:t>Measurement</a:t>
            </a:r>
            <a:r>
              <a:rPr lang="cs-CZ" sz="1800" b="1" dirty="0">
                <a:latin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</a:rPr>
              <a:t>Procedure</a:t>
            </a:r>
            <a:r>
              <a:rPr lang="cs-CZ" sz="1800" b="1" dirty="0">
                <a:latin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</a:rPr>
              <a:t>Comparison</a:t>
            </a:r>
            <a:r>
              <a:rPr lang="cs-CZ" sz="1800" b="1" dirty="0">
                <a:latin typeface="Arial" panose="020B0604020202020204" pitchFamily="34" charset="0"/>
              </a:rPr>
              <a:t> and </a:t>
            </a:r>
            <a:r>
              <a:rPr lang="cs-CZ" sz="1800" b="1" dirty="0" err="1">
                <a:latin typeface="Arial" panose="020B0604020202020204" pitchFamily="34" charset="0"/>
              </a:rPr>
              <a:t>Bias</a:t>
            </a:r>
            <a:r>
              <a:rPr lang="cs-CZ" sz="1800" b="1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</a:rPr>
              <a:t>    </a:t>
            </a:r>
            <a:r>
              <a:rPr lang="cs-CZ" sz="1800" b="1" dirty="0" err="1">
                <a:latin typeface="Arial" panose="020B0604020202020204" pitchFamily="34" charset="0"/>
              </a:rPr>
              <a:t>Estimation</a:t>
            </a:r>
            <a:r>
              <a:rPr lang="cs-CZ" sz="1800" b="1" dirty="0">
                <a:latin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</a:rPr>
              <a:t>Using</a:t>
            </a:r>
            <a:r>
              <a:rPr lang="cs-CZ" sz="1800" b="1" dirty="0">
                <a:latin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</a:rPr>
              <a:t>Patient</a:t>
            </a:r>
            <a:r>
              <a:rPr lang="cs-CZ" sz="1800" b="1" dirty="0">
                <a:latin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</a:rPr>
              <a:t>Samples</a:t>
            </a:r>
            <a:r>
              <a:rPr lang="cs-CZ" sz="1800" b="1" dirty="0">
                <a:latin typeface="Arial" panose="020B0604020202020204" pitchFamily="34" charset="0"/>
              </a:rPr>
              <a:t> 3rd. </a:t>
            </a:r>
            <a:r>
              <a:rPr lang="cs-CZ" sz="1800" b="1" dirty="0" err="1">
                <a:latin typeface="Arial" panose="020B0604020202020204" pitchFamily="34" charset="0"/>
              </a:rPr>
              <a:t>Edition</a:t>
            </a:r>
            <a:r>
              <a:rPr lang="cs-CZ" sz="1800" b="1" dirty="0">
                <a:latin typeface="Arial" panose="020B0604020202020204" pitchFamily="34" charset="0"/>
              </a:rPr>
              <a:t>“</a:t>
            </a:r>
            <a:endParaRPr lang="cs-CZ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64F08-11AC-45AF-9E5C-07877F27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ACE9-B33E-4275-983A-290634586AB1}" type="datetime1">
              <a:rPr lang="cs-CZ" smtClean="0"/>
              <a:t>16. 6. 2022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E62AC-2136-4C08-9434-4D9B0E3F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6B7D3-5854-4FEF-83E4-43D8DF00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1CC718-AC12-125B-C860-5423ACE51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7" y="3364138"/>
            <a:ext cx="2639167" cy="3444436"/>
          </a:xfrm>
          <a:prstGeom prst="rect">
            <a:avLst/>
          </a:prstGeom>
        </p:spPr>
      </p:pic>
      <p:pic>
        <p:nvPicPr>
          <p:cNvPr id="11" name="Grafický objekt 10" descr="Lupa">
            <a:extLst>
              <a:ext uri="{FF2B5EF4-FFF2-40B4-BE49-F238E27FC236}">
                <a16:creationId xmlns:a16="http://schemas.microsoft.com/office/drawing/2014/main" id="{5775D100-64EB-6154-67E7-97DB33D358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4853" y="51249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2D2C8-3139-31B6-A7E3-F50CAB12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Rozdílový graf,  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none" dirty="0" err="1">
                <a:solidFill>
                  <a:srgbClr val="990000"/>
                </a:solidFill>
              </a:rPr>
              <a:t>Bland</a:t>
            </a:r>
            <a:r>
              <a:rPr lang="cs-CZ" b="1" cap="none" dirty="0">
                <a:solidFill>
                  <a:srgbClr val="990000"/>
                </a:solidFill>
              </a:rPr>
              <a:t>-Altman,  </a:t>
            </a: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Analyse-it</a:t>
            </a:r>
            <a:endParaRPr lang="cs-CZ" b="1" cap="none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BC0CC13-94F2-626A-7B61-D991188E7EBC}"/>
              </a:ext>
            </a:extLst>
          </p:cNvPr>
          <p:cNvGrpSpPr/>
          <p:nvPr/>
        </p:nvGrpSpPr>
        <p:grpSpPr>
          <a:xfrm>
            <a:off x="1828800" y="1878232"/>
            <a:ext cx="8081319" cy="4410032"/>
            <a:chOff x="0" y="0"/>
            <a:chExt cx="6705600" cy="3289300"/>
          </a:xfrm>
        </p:grpSpPr>
        <p:graphicFrame>
          <p:nvGraphicFramePr>
            <p:cNvPr id="5" name="Graf 4">
              <a:extLst>
                <a:ext uri="{FF2B5EF4-FFF2-40B4-BE49-F238E27FC236}">
                  <a16:creationId xmlns:a16="http://schemas.microsoft.com/office/drawing/2014/main" id="{31760E30-DC2F-1F1E-F670-D3844297AD10}"/>
                </a:ext>
              </a:extLst>
            </p:cNvPr>
            <p:cNvGraphicFramePr/>
            <p:nvPr/>
          </p:nvGraphicFramePr>
          <p:xfrm>
            <a:off x="0" y="0"/>
            <a:ext cx="6705600" cy="3289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Graf 5">
              <a:extLst>
                <a:ext uri="{FF2B5EF4-FFF2-40B4-BE49-F238E27FC236}">
                  <a16:creationId xmlns:a16="http://schemas.microsoft.com/office/drawing/2014/main" id="{08AE718D-BC40-C5B5-9C95-DF4DC9C8DA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14219480"/>
                </p:ext>
              </p:extLst>
            </p:nvPr>
          </p:nvGraphicFramePr>
          <p:xfrm>
            <a:off x="0" y="0"/>
            <a:ext cx="4051300" cy="3289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Graf 6">
              <a:extLst>
                <a:ext uri="{FF2B5EF4-FFF2-40B4-BE49-F238E27FC236}">
                  <a16:creationId xmlns:a16="http://schemas.microsoft.com/office/drawing/2014/main" id="{4656DB06-079E-9CC5-12CA-E9D1B1F6686F}"/>
                </a:ext>
              </a:extLst>
            </p:cNvPr>
            <p:cNvGraphicFramePr/>
            <p:nvPr/>
          </p:nvGraphicFramePr>
          <p:xfrm>
            <a:off x="4051300" y="0"/>
            <a:ext cx="1041400" cy="3289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FCE1BA46-657F-1218-9C97-2AC023A6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2C3-8995-4F76-B812-57758064760D}" type="datetime1">
              <a:rPr lang="cs-CZ" smtClean="0"/>
              <a:t>16. 6. 2022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8134A10B-B5C2-D3CA-36B3-4FADF034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A8180AC-18C2-446D-AA7C-EA2986B8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6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9435E797-089F-E15E-270D-7DF463A7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844" y="1867448"/>
            <a:ext cx="6605322" cy="4882608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F3AAFC0-D82A-2776-BA7C-A91DB049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Rozdílový graf,  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none" dirty="0" err="1">
                <a:solidFill>
                  <a:srgbClr val="990000"/>
                </a:solidFill>
              </a:rPr>
              <a:t>Bland</a:t>
            </a:r>
            <a:r>
              <a:rPr lang="cs-CZ" b="1" cap="none" dirty="0">
                <a:solidFill>
                  <a:srgbClr val="990000"/>
                </a:solidFill>
              </a:rPr>
              <a:t>-Altman, </a:t>
            </a:r>
            <a:r>
              <a:rPr lang="cs-CZ" b="1" cap="none" dirty="0" err="1"/>
              <a:t>MedCalc</a:t>
            </a:r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DE42220E-3FF0-8F36-4C19-198915B2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B0C7-4060-4C8B-BAB1-ED8526C45909}" type="datetime1">
              <a:rPr lang="cs-CZ" smtClean="0"/>
              <a:t>16. 6. 2022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A6B66-2B80-4718-C6F0-32730485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A62FA51-1881-A69B-5A62-4C1B7E63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2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28FA-E348-9EE3-6B92-04A601B2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Bland</a:t>
            </a:r>
            <a:r>
              <a:rPr lang="cs-CZ" dirty="0"/>
              <a:t>-Altman fit, 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Analyse-it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F23734-5595-E774-FFE7-7AB70EDC0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244915"/>
              </p:ext>
            </p:extLst>
          </p:nvPr>
        </p:nvGraphicFramePr>
        <p:xfrm>
          <a:off x="1940011" y="2014151"/>
          <a:ext cx="8279025" cy="403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439">
                  <a:extLst>
                    <a:ext uri="{9D8B030D-6E8A-4147-A177-3AD203B41FA5}">
                      <a16:colId xmlns:a16="http://schemas.microsoft.com/office/drawing/2014/main" val="3390972487"/>
                    </a:ext>
                  </a:extLst>
                </a:gridCol>
                <a:gridCol w="1655439">
                  <a:extLst>
                    <a:ext uri="{9D8B030D-6E8A-4147-A177-3AD203B41FA5}">
                      <a16:colId xmlns:a16="http://schemas.microsoft.com/office/drawing/2014/main" val="2601562377"/>
                    </a:ext>
                  </a:extLst>
                </a:gridCol>
                <a:gridCol w="1655439">
                  <a:extLst>
                    <a:ext uri="{9D8B030D-6E8A-4147-A177-3AD203B41FA5}">
                      <a16:colId xmlns:a16="http://schemas.microsoft.com/office/drawing/2014/main" val="913243288"/>
                    </a:ext>
                  </a:extLst>
                </a:gridCol>
                <a:gridCol w="1656354">
                  <a:extLst>
                    <a:ext uri="{9D8B030D-6E8A-4147-A177-3AD203B41FA5}">
                      <a16:colId xmlns:a16="http://schemas.microsoft.com/office/drawing/2014/main" val="2829402863"/>
                    </a:ext>
                  </a:extLst>
                </a:gridCol>
                <a:gridCol w="1656354">
                  <a:extLst>
                    <a:ext uri="{9D8B030D-6E8A-4147-A177-3AD203B41FA5}">
                      <a16:colId xmlns:a16="http://schemas.microsoft.com/office/drawing/2014/main" val="1407077666"/>
                    </a:ext>
                  </a:extLst>
                </a:gridCol>
              </a:tblGrid>
              <a:tr h="37549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Bland-Altman Fit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251884"/>
                  </a:ext>
                </a:extLst>
              </a:tr>
              <a:tr h="58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Interval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>
                          <a:effectLst/>
                        </a:rPr>
                        <a:t>Difference</a:t>
                      </a:r>
                      <a:r>
                        <a:rPr lang="cs-CZ" sz="1800" b="1" dirty="0">
                          <a:effectLst/>
                        </a:rPr>
                        <a:t>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ng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/L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</a:rPr>
                        <a:t>95% CI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Allowable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Difference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TOST p-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value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2604103"/>
                  </a:ext>
                </a:extLst>
              </a:tr>
              <a:tr h="770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1,850 to 604,000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23,523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-26,866 to 73,913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0,8283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7819620"/>
                  </a:ext>
                </a:extLst>
              </a:tr>
              <a:tr h="37549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aseline="30000">
                          <a:effectLst/>
                        </a:rPr>
                        <a:t>*</a:t>
                      </a:r>
                      <a:r>
                        <a:rPr lang="cs-CZ" sz="1400">
                          <a:effectLst/>
                        </a:rPr>
                        <a:t> Performance requirement not met.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08740"/>
                  </a:ext>
                </a:extLst>
              </a:tr>
              <a:tr h="155962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H0: |</a:t>
                      </a:r>
                      <a:r>
                        <a:rPr lang="el-GR" sz="1400" dirty="0">
                          <a:effectLst/>
                        </a:rPr>
                        <a:t>μ</a:t>
                      </a:r>
                      <a:r>
                        <a:rPr lang="en-US" sz="1400" dirty="0">
                          <a:effectLst/>
                        </a:rPr>
                        <a:t>difference| ≥ </a:t>
                      </a:r>
                      <a:r>
                        <a:rPr lang="el-GR" sz="1400" dirty="0">
                          <a:effectLst/>
                        </a:rPr>
                        <a:t>ε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The difference is not within the allowable difference.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H1: |</a:t>
                      </a:r>
                      <a:r>
                        <a:rPr lang="el-GR" sz="1400" dirty="0">
                          <a:effectLst/>
                        </a:rPr>
                        <a:t>μ</a:t>
                      </a:r>
                      <a:r>
                        <a:rPr lang="en-US" sz="1400" dirty="0">
                          <a:effectLst/>
                        </a:rPr>
                        <a:t>difference| &lt; </a:t>
                      </a:r>
                      <a:r>
                        <a:rPr lang="el-GR" sz="1400" dirty="0">
                          <a:effectLst/>
                        </a:rPr>
                        <a:t>ε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The difference is within the allowable difference.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14336"/>
                  </a:ext>
                </a:extLst>
              </a:tr>
              <a:tr h="37549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 Do not reject the null hypothesis at the 5% significance level.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15446"/>
                  </a:ext>
                </a:extLst>
              </a:tr>
            </a:tbl>
          </a:graphicData>
        </a:graphic>
      </p:graphicFrame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09FB8F-CECF-29C9-6415-5896F6B5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1D3-B1FD-47E5-B4C5-CA1113190EE6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FB2DDE-1D02-13C4-9EC7-62EC0403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933090-ED53-E78F-BA94-6F5C6B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9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6B4D1-2BD5-56A2-7CCD-A2605B02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Passing-Bablok</a:t>
            </a:r>
            <a:r>
              <a:rPr lang="cs-CZ" dirty="0"/>
              <a:t> fit, 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dirty="0"/>
            </a:b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Analyse-it</a:t>
            </a:r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E5810404-8B97-23F3-06C8-DF2E39274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016431"/>
              </p:ext>
            </p:extLst>
          </p:nvPr>
        </p:nvGraphicFramePr>
        <p:xfrm>
          <a:off x="3009899" y="1820428"/>
          <a:ext cx="6209257" cy="423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D3E2C8-01B9-BDAA-6D96-32FF6FFE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A042-5804-4F82-B34C-0118AE7C4615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3FDA98-10D9-8A0E-50F5-181A0C22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61C7ED-3661-95B0-4526-E1A38F0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7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D0E4C-10D8-2CB5-F057-37E8D007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Passing-Bablok</a:t>
            </a:r>
            <a:r>
              <a:rPr lang="cs-CZ" dirty="0"/>
              <a:t> fit, SEKPM (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ZL)</a:t>
            </a:r>
            <a:br>
              <a:rPr lang="cs-CZ" dirty="0"/>
            </a:b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Analyse-it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09087A8-6B7A-BE0C-F68B-F3D7264DE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872535"/>
              </p:ext>
            </p:extLst>
          </p:nvPr>
        </p:nvGraphicFramePr>
        <p:xfrm>
          <a:off x="1445736" y="2162430"/>
          <a:ext cx="7043352" cy="2152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595">
                  <a:extLst>
                    <a:ext uri="{9D8B030D-6E8A-4147-A177-3AD203B41FA5}">
                      <a16:colId xmlns:a16="http://schemas.microsoft.com/office/drawing/2014/main" val="3147721006"/>
                    </a:ext>
                  </a:extLst>
                </a:gridCol>
                <a:gridCol w="1760595">
                  <a:extLst>
                    <a:ext uri="{9D8B030D-6E8A-4147-A177-3AD203B41FA5}">
                      <a16:colId xmlns:a16="http://schemas.microsoft.com/office/drawing/2014/main" val="1140202178"/>
                    </a:ext>
                  </a:extLst>
                </a:gridCol>
                <a:gridCol w="1760595">
                  <a:extLst>
                    <a:ext uri="{9D8B030D-6E8A-4147-A177-3AD203B41FA5}">
                      <a16:colId xmlns:a16="http://schemas.microsoft.com/office/drawing/2014/main" val="4214493817"/>
                    </a:ext>
                  </a:extLst>
                </a:gridCol>
                <a:gridCol w="1761567">
                  <a:extLst>
                    <a:ext uri="{9D8B030D-6E8A-4147-A177-3AD203B41FA5}">
                      <a16:colId xmlns:a16="http://schemas.microsoft.com/office/drawing/2014/main" val="2898279986"/>
                    </a:ext>
                  </a:extLst>
                </a:gridCol>
              </a:tblGrid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 err="1">
                          <a:effectLst/>
                        </a:rPr>
                        <a:t>Equation</a:t>
                      </a: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Trop I = -3,628 + 0,9731 Trop 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20031"/>
                  </a:ext>
                </a:extLst>
              </a:tr>
              <a:tr h="2531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 err="1">
                          <a:effectLst/>
                        </a:rPr>
                        <a:t>Parameter</a:t>
                      </a: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Bootstrap</a:t>
                      </a:r>
                      <a:r>
                        <a:rPr lang="cs-CZ" sz="1600" b="1" dirty="0">
                          <a:effectLst/>
                        </a:rPr>
                        <a:t>    95% CI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170506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Intercept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-3,628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</a:rPr>
                        <a:t>-11,16</a:t>
                      </a:r>
                      <a:endParaRPr lang="cs-CZ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to -0,6639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8457513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Slope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0,9731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0,6383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to 1,974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283534"/>
                  </a:ext>
                </a:extLst>
              </a:tr>
              <a:tr h="3855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CI </a:t>
                      </a:r>
                      <a:r>
                        <a:rPr lang="cs-CZ" sz="1100" dirty="0" err="1">
                          <a:effectLst/>
                        </a:rPr>
                        <a:t>based</a:t>
                      </a:r>
                      <a:r>
                        <a:rPr lang="cs-CZ" sz="1100" dirty="0">
                          <a:effectLst/>
                        </a:rPr>
                        <a:t> on 999 </a:t>
                      </a:r>
                      <a:r>
                        <a:rPr lang="cs-CZ" sz="1100" dirty="0" err="1">
                          <a:effectLst/>
                        </a:rPr>
                        <a:t>bootstrap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samples</a:t>
                      </a:r>
                      <a:r>
                        <a:rPr lang="cs-CZ" sz="11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7212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E4A4CDF-0524-63E9-33D8-D83F757A2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64483"/>
              </p:ext>
            </p:extLst>
          </p:nvPr>
        </p:nvGraphicFramePr>
        <p:xfrm>
          <a:off x="1445736" y="4257599"/>
          <a:ext cx="7043354" cy="1673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360">
                  <a:extLst>
                    <a:ext uri="{9D8B030D-6E8A-4147-A177-3AD203B41FA5}">
                      <a16:colId xmlns:a16="http://schemas.microsoft.com/office/drawing/2014/main" val="2896559925"/>
                    </a:ext>
                  </a:extLst>
                </a:gridCol>
                <a:gridCol w="1408360">
                  <a:extLst>
                    <a:ext uri="{9D8B030D-6E8A-4147-A177-3AD203B41FA5}">
                      <a16:colId xmlns:a16="http://schemas.microsoft.com/office/drawing/2014/main" val="1945312328"/>
                    </a:ext>
                  </a:extLst>
                </a:gridCol>
                <a:gridCol w="1408360">
                  <a:extLst>
                    <a:ext uri="{9D8B030D-6E8A-4147-A177-3AD203B41FA5}">
                      <a16:colId xmlns:a16="http://schemas.microsoft.com/office/drawing/2014/main" val="1687473100"/>
                    </a:ext>
                  </a:extLst>
                </a:gridCol>
                <a:gridCol w="1409137">
                  <a:extLst>
                    <a:ext uri="{9D8B030D-6E8A-4147-A177-3AD203B41FA5}">
                      <a16:colId xmlns:a16="http://schemas.microsoft.com/office/drawing/2014/main" val="2752142816"/>
                    </a:ext>
                  </a:extLst>
                </a:gridCol>
                <a:gridCol w="1409137">
                  <a:extLst>
                    <a:ext uri="{9D8B030D-6E8A-4147-A177-3AD203B41FA5}">
                      <a16:colId xmlns:a16="http://schemas.microsoft.com/office/drawing/2014/main" val="3909586926"/>
                    </a:ext>
                  </a:extLst>
                </a:gridCol>
              </a:tblGrid>
              <a:tr h="2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Hladina </a:t>
                      </a:r>
                      <a:r>
                        <a:rPr lang="cs-CZ" sz="1400" dirty="0" err="1">
                          <a:effectLst/>
                          <a:sym typeface="Symbol" panose="05050102010706020507" pitchFamily="18" charset="2"/>
                        </a:rPr>
                        <a:t>n</a:t>
                      </a:r>
                      <a:r>
                        <a:rPr lang="cs-CZ" sz="1400" dirty="0" err="1">
                          <a:effectLst/>
                        </a:rPr>
                        <a:t>g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X</a:t>
                      </a:r>
                      <a:r>
                        <a:rPr lang="cs-CZ" sz="1400" baseline="30000">
                          <a:effectLst/>
                        </a:rPr>
                        <a:t>*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Predicted Y</a:t>
                      </a:r>
                      <a:r>
                        <a:rPr lang="cs-CZ" sz="1400" baseline="30000">
                          <a:effectLst/>
                        </a:rPr>
                        <a:t>*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95% CI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27696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14,00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9,99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6,342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to 15,846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14564"/>
                  </a:ext>
                </a:extLst>
              </a:tr>
              <a:tr h="567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Mean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difference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(Y</a:t>
                      </a:r>
                      <a:r>
                        <a:rPr lang="cs-CZ" sz="1400" baseline="30000" dirty="0">
                          <a:effectLst/>
                        </a:rPr>
                        <a:t>*</a:t>
                      </a:r>
                      <a:r>
                        <a:rPr lang="cs-CZ" sz="1400" dirty="0">
                          <a:effectLst/>
                        </a:rPr>
                        <a:t> - X</a:t>
                      </a:r>
                      <a:r>
                        <a:rPr lang="cs-CZ" sz="1400" baseline="30000" dirty="0">
                          <a:effectLst/>
                        </a:rPr>
                        <a:t>*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95% CI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err="1">
                          <a:effectLst/>
                        </a:rPr>
                        <a:t>Allowable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difference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773690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-28,6%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-54,7%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to 13,2%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±20,0%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2874377"/>
                  </a:ext>
                </a:extLst>
              </a:tr>
              <a:tr h="27659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aseline="30000" dirty="0">
                          <a:effectLst/>
                        </a:rPr>
                        <a:t>*</a:t>
                      </a:r>
                      <a:r>
                        <a:rPr lang="cs-CZ" sz="1400" dirty="0">
                          <a:effectLst/>
                        </a:rPr>
                        <a:t> Performance </a:t>
                      </a:r>
                      <a:r>
                        <a:rPr lang="cs-CZ" sz="1400" dirty="0" err="1">
                          <a:effectLst/>
                        </a:rPr>
                        <a:t>requirement</a:t>
                      </a:r>
                      <a:r>
                        <a:rPr lang="cs-CZ" sz="1400" dirty="0">
                          <a:effectLst/>
                        </a:rPr>
                        <a:t> not met.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11319"/>
                  </a:ext>
                </a:extLst>
              </a:tr>
            </a:tbl>
          </a:graphicData>
        </a:graphic>
      </p:graphicFrame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5E39A439-060E-93C1-74A7-7E348101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88E0-E43D-4F76-9C76-70FE4139ABB3}" type="datetime1">
              <a:rPr lang="cs-CZ" smtClean="0"/>
              <a:t>16. 6. 2022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52D9D99E-9A28-51C6-8B28-9C95D407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32144DB-3CCB-C813-C4DD-4F4097EA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0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6E2CE-EDD7-4BE6-5645-2A89A922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Shrnutí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D30AD-C7F1-6FC9-DF1C-02F56A55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46163" cy="3754873"/>
          </a:xfrm>
        </p:spPr>
        <p:txBody>
          <a:bodyPr>
            <a:normAutofit fontScale="85000" lnSpcReduction="20000"/>
          </a:bodyPr>
          <a:lstStyle/>
          <a:p>
            <a:r>
              <a:rPr lang="cs-CZ" sz="2200" dirty="0"/>
              <a:t>Porovnání výsledků vysoce senzitivních stanovení troponinů I a troponinu T: </a:t>
            </a:r>
            <a:r>
              <a:rPr lang="cs-CZ" sz="2200" dirty="0" err="1"/>
              <a:t>Jabor</a:t>
            </a:r>
            <a:r>
              <a:rPr lang="cs-CZ" sz="2200" dirty="0"/>
              <a:t> A. a spol. KBM No 2/2019</a:t>
            </a:r>
            <a:r>
              <a:rPr lang="cs-CZ" sz="2600" dirty="0"/>
              <a:t>: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Výsledky zjištěné použitými dg. soupravami jsou </a:t>
            </a:r>
            <a:r>
              <a:rPr lang="cs-CZ" sz="22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analyticky spolehlivé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avšak </a:t>
            </a:r>
            <a:r>
              <a:rPr lang="cs-CZ" sz="22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NEZAMĚNITELNÉ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cs-CZ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r>
              <a:rPr lang="cs-CZ" cap="none" dirty="0"/>
              <a:t>Krédo:  </a:t>
            </a:r>
            <a:r>
              <a:rPr lang="cs-CZ" cap="none" dirty="0">
                <a:latin typeface="Adobe Garamond Pro Bold" panose="02020702060506020403" pitchFamily="18" charset="0"/>
              </a:rPr>
              <a:t>„Je lépe se opotřebovat než zrezivět“, </a:t>
            </a:r>
            <a:r>
              <a:rPr lang="cs-CZ" cap="none" dirty="0"/>
              <a:t> Denis Diderot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0BDA554-C653-93D5-F445-BD4B80B13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355"/>
              </p:ext>
            </p:extLst>
          </p:nvPr>
        </p:nvGraphicFramePr>
        <p:xfrm>
          <a:off x="1451578" y="3206574"/>
          <a:ext cx="9746163" cy="1884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309">
                  <a:extLst>
                    <a:ext uri="{9D8B030D-6E8A-4147-A177-3AD203B41FA5}">
                      <a16:colId xmlns:a16="http://schemas.microsoft.com/office/drawing/2014/main" val="474785088"/>
                    </a:ext>
                  </a:extLst>
                </a:gridCol>
                <a:gridCol w="1348460">
                  <a:extLst>
                    <a:ext uri="{9D8B030D-6E8A-4147-A177-3AD203B41FA5}">
                      <a16:colId xmlns:a16="http://schemas.microsoft.com/office/drawing/2014/main" val="2782424141"/>
                    </a:ext>
                  </a:extLst>
                </a:gridCol>
                <a:gridCol w="1436158">
                  <a:extLst>
                    <a:ext uri="{9D8B030D-6E8A-4147-A177-3AD203B41FA5}">
                      <a16:colId xmlns:a16="http://schemas.microsoft.com/office/drawing/2014/main" val="4116671408"/>
                    </a:ext>
                  </a:extLst>
                </a:gridCol>
                <a:gridCol w="1392309">
                  <a:extLst>
                    <a:ext uri="{9D8B030D-6E8A-4147-A177-3AD203B41FA5}">
                      <a16:colId xmlns:a16="http://schemas.microsoft.com/office/drawing/2014/main" val="3667897076"/>
                    </a:ext>
                  </a:extLst>
                </a:gridCol>
                <a:gridCol w="1392309">
                  <a:extLst>
                    <a:ext uri="{9D8B030D-6E8A-4147-A177-3AD203B41FA5}">
                      <a16:colId xmlns:a16="http://schemas.microsoft.com/office/drawing/2014/main" val="2446704633"/>
                    </a:ext>
                  </a:extLst>
                </a:gridCol>
                <a:gridCol w="1392309">
                  <a:extLst>
                    <a:ext uri="{9D8B030D-6E8A-4147-A177-3AD203B41FA5}">
                      <a16:colId xmlns:a16="http://schemas.microsoft.com/office/drawing/2014/main" val="2948145119"/>
                    </a:ext>
                  </a:extLst>
                </a:gridCol>
                <a:gridCol w="1392309">
                  <a:extLst>
                    <a:ext uri="{9D8B030D-6E8A-4147-A177-3AD203B41FA5}">
                      <a16:colId xmlns:a16="http://schemas.microsoft.com/office/drawing/2014/main" val="3140606505"/>
                    </a:ext>
                  </a:extLst>
                </a:gridCol>
              </a:tblGrid>
              <a:tr h="6999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T. COMP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 test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Párový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t-test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Wilcoxon</a:t>
                      </a:r>
                      <a:r>
                        <a:rPr lang="cs-CZ" sz="1800" dirty="0">
                          <a:effectLst/>
                        </a:rPr>
                        <a:t> test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B-A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P-B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CD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1141629"/>
                  </a:ext>
                </a:extLst>
              </a:tr>
              <a:tr h="11844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-18"/>
                        </a:rPr>
                        <a:t>Trop T vs. Trop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Neshoda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-18"/>
                        </a:rPr>
                        <a:t>Shoda ?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Neshoda:               </a:t>
                      </a:r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Δ ≠ 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</a:rPr>
                        <a:t>Rozdíl              |</a:t>
                      </a:r>
                      <a:r>
                        <a:rPr lang="cs-CZ" sz="1800" b="1" dirty="0" err="1">
                          <a:effectLst/>
                        </a:rPr>
                        <a:t>μ</a:t>
                      </a:r>
                      <a:r>
                        <a:rPr lang="cs-CZ" sz="1800" b="1" baseline="-25000" dirty="0" err="1">
                          <a:effectLst/>
                        </a:rPr>
                        <a:t>differ</a:t>
                      </a:r>
                      <a:r>
                        <a:rPr lang="cs-CZ" sz="1800" b="1" baseline="-25000" dirty="0">
                          <a:effectLst/>
                        </a:rPr>
                        <a:t>.</a:t>
                      </a:r>
                      <a:r>
                        <a:rPr lang="cs-CZ" sz="1800" b="1" dirty="0">
                          <a:effectLst/>
                        </a:rPr>
                        <a:t>| 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cs-CZ" sz="1800" b="1" dirty="0">
                          <a:effectLst/>
                        </a:rPr>
                        <a:t> 20%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Syst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.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Error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  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α≠0; β=1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Heteroskedasticita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Nemá smysl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7132034"/>
                  </a:ext>
                </a:extLst>
              </a:tr>
            </a:tbl>
          </a:graphicData>
        </a:graphic>
      </p:graphicFrame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2053D38-21C7-8D8C-5FC0-3B1FF3D8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F85A-1DB9-4B7A-8F1B-6D08A552EFD3}" type="datetime1">
              <a:rPr lang="cs-CZ" smtClean="0"/>
              <a:t>16. 6. 2022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7C2570F-CF27-449A-32C6-FE7BA22E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8C9D2ED-72CF-AA7D-E31C-6AF7BC14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25</a:t>
            </a:fld>
            <a:endParaRPr lang="cs-CZ"/>
          </a:p>
        </p:txBody>
      </p:sp>
      <p:pic>
        <p:nvPicPr>
          <p:cNvPr id="11" name="Grafický objekt 10" descr="Lupa">
            <a:extLst>
              <a:ext uri="{FF2B5EF4-FFF2-40B4-BE49-F238E27FC236}">
                <a16:creationId xmlns:a16="http://schemas.microsoft.com/office/drawing/2014/main" id="{2635AA35-B69B-AFBE-E195-0EBF4CC696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6553" y="22736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1AEA997-32F7-EED0-D032-63344E27EA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874" y="0"/>
            <a:ext cx="12150126" cy="5943599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2BB3E2-4315-62CC-4902-EA45AC0DBED4}"/>
              </a:ext>
            </a:extLst>
          </p:cNvPr>
          <p:cNvSpPr txBox="1"/>
          <p:nvPr/>
        </p:nvSpPr>
        <p:spPr>
          <a:xfrm>
            <a:off x="2891482" y="2505668"/>
            <a:ext cx="6277232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0D56CC-257F-C56C-C86F-C9D97B88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803A-B95A-427B-8A9F-6E1161D8A583}" type="datetime1">
              <a:rPr lang="cs-CZ" smtClean="0"/>
              <a:t>16. 6. 2022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5929CA-9B5E-B81E-2A2C-DD670948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C1DEBF5-8364-6357-078E-DE1C2EE0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5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99855-8510-8835-7367-E1CAAF7D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7.2.7.4 Srovnatelnost výsledků vyšetření </a:t>
            </a:r>
            <a:b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–  citace z </a:t>
            </a:r>
            <a:r>
              <a:rPr lang="cs-CZ" sz="32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nového vydání normy ISO 15189</a:t>
            </a:r>
            <a:b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37511-E335-6873-79B9-1AD0E7A6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817" y="1853754"/>
            <a:ext cx="10095470" cy="41997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Pokud jsou pro vyšetření použity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metody a/nebo vybavení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a/nebo je vyšetření prováděno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jiném pracovišti,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musí být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definován postup pro stanovení srovnatelnosti výsledků pro vzorky pacientů v průběhu klinicky významných intervalů.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 Použitím vzorků pacientů při porovnávání různých vyšetřovacích metod se předejde obtížím spojeným s omezenou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komutabilitou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materiálů IQC. Pokud vzorky pacientů nejsou k dispozici nebo je to nepraktické, viz všechny možnosti popsané pro interní a externí kontrolu kvality.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Laboratoř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zaznamená výsledky provedeného porovnání.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Laboratoř </a:t>
            </a:r>
            <a:r>
              <a:rPr lang="cs-CZ" sz="18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pravidelně přezkoumává srovnatelnost výsledků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Pokud jsou zjištěny rozdíly, je třeba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vyhodnotit jejich dopad na referenční intervaly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klinické rozhodovací meze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přijmout příslušná opatření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Laboratoř informuje uživatele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všech klinicky významných rozdílech ve srovnatelnosti výsledků.</a:t>
            </a:r>
          </a:p>
          <a:p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45B8D5-9700-7469-F57A-776825EC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817-8097-4B0A-A57A-E8EA2B755FC6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A7178C-5F8D-FE53-888E-324DAAD8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EDA8EE-7730-08F1-98B3-649557DB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819F4-90CB-477C-B707-5242E9F0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CLSI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EP09c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cap="none" dirty="0">
                <a:latin typeface="Arial" panose="020B0604020202020204" pitchFamily="34" charset="0"/>
                <a:cs typeface="Times New Roman" panose="02020603050405020304" pitchFamily="18" charset="0"/>
              </a:rPr>
              <a:t>3. vydání </a:t>
            </a:r>
            <a:r>
              <a:rPr lang="cs-CZ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oproti předchozím vydáním klade hlavní důraz na:</a:t>
            </a:r>
            <a:br>
              <a:rPr lang="cs-CZ" sz="24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5F3E8-DBC0-4E25-89CC-D594F7E2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18929" cy="3618949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 dat pomocí rozdílových grafů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Popisy regrese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rámci volitelných analytických technik (jednoduché lineární, </a:t>
            </a:r>
            <a:r>
              <a:rPr lang="cs-C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Demingovy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Passing-Bablokovy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regrese)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Měření </a:t>
            </a:r>
            <a:r>
              <a:rPr lang="cs-CZ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rozdílových grafů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rozsahu klinického rozhodování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Měření </a:t>
            </a:r>
            <a:r>
              <a:rPr lang="cs-CZ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bodech klinického rozhodování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Výpočet intervalů spolehlivosti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všechny ověřované parametry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Detekci odlehlých hodnot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F9F67A-33D1-CA77-3ED3-4DA55F6F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81D-4E00-49CC-A1E5-C8E0201865D8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E77886-F22F-573A-9B48-3245AF23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379EEA-2531-E96A-8ED4-1B7B5BAD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9479E4-B738-4580-8D43-38B4E984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Srovnávací experiment kvantitativních postupů měření (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SEKPM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12665D-C80D-4F40-9BB0-44F73C3E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422367" cy="4037749"/>
          </a:xfrm>
        </p:spPr>
        <p:txBody>
          <a:bodyPr>
            <a:normAutofit fontScale="25000" lnSpcReduction="20000"/>
          </a:bodyPr>
          <a:lstStyle/>
          <a:p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SEKPM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= jedna z nejběžnějších technik, kterou využívají výrobci i klinické laboratoře ke srovnávání dvou i více postupů; vychází z výsledků obvykle dvou různých kvantitativních postupů měření experimentálního výběru pacientských vzorků, které 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měří stejnou veličinu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Cíl SEKPM: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odhad 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vychýlení (</a:t>
            </a:r>
            <a:r>
              <a:rPr lang="cs-CZ" sz="7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bias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tzv.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kandidátského měřicího postupu </a:t>
            </a:r>
            <a:r>
              <a:rPr lang="cs-CZ" sz="7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vitro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diagnostiky (IVD) vzhledem k 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ověřenému komparátoru 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tj.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srovnávacímu postupu měření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účelu v rámci SEKPM j</a:t>
            </a:r>
            <a:r>
              <a:rPr lang="cs-CZ" sz="7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 d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efinovány 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dvě různé kategorie srovnávání postupů měření:</a:t>
            </a:r>
            <a:endParaRPr lang="cs-CZ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aváděcí 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validační </a:t>
            </a:r>
            <a:r>
              <a:rPr lang="cs-CZ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provádějí výrobci, určeny ke zjišťování 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vhodnosti k danému účelu </a:t>
            </a:r>
            <a:endParaRPr lang="cs-CZ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72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Verifikační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cs-CZ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provádějí klinické laboratoře (ZL) v rámci zjišťování </a:t>
            </a:r>
            <a:r>
              <a:rPr lang="cs-CZ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shody s deklaracemi výrobce </a:t>
            </a:r>
            <a:endParaRPr lang="cs-CZ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FB250A-9088-3C95-49B5-D0816882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AC4-AC23-41ED-BB89-6065A33B7CD2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7D8800-453E-950F-D75D-0A45F693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DEA5DD-35B6-C3B8-4935-E0AE9EF7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2B9BD7-B70E-4217-8D04-8750B70B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Srovnávací postup –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komparátor</a:t>
            </a:r>
            <a:b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8710EF-0BD7-4792-9879-A03616F0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5372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ověřený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srovnávací postup měření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(komparátor) lze považovat: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Uznávaný referenční postup měření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 měření používaný výrobcem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definovaných požadavcích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Stávající postup měření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ověřený danou klinickou laboratoří, někdy považovaný za tzv. „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zlatý standard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Cíl</a:t>
            </a:r>
            <a:r>
              <a:rPr lang="cs-CZ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SEKPM: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objektivní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kvantifikace vztahu mezi srovnávanými postupy,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přičemž výsledek může být vyjádřen buď jako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vychýlení (</a:t>
            </a:r>
            <a:r>
              <a:rPr lang="cs-CZ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bias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na zvoleném rozsahu měření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nebo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bias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určité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hodnoty měřené veličiny.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Možný</a:t>
            </a:r>
            <a:r>
              <a:rPr lang="cs-CZ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cíl SEKPM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ověření výrobcem deklarovaného vychýlení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(popř.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rozdílu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či jeho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nezávislá kvantifikace.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2ADD97-184F-8BBA-2773-C8848F80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9A8-7DDD-4D0E-938B-1D8772D877F6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815B28-426E-7545-8A83-8B7F40AB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1CF94F-EC68-7883-FF07-BADBC82E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DB2D1-FC77-48DD-80CC-68B126DB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Odběr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manipulace se vzorky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</a:t>
            </a: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EP09c: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39014-7331-4E51-89D7-99D326B9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01796"/>
            <a:ext cx="9780713" cy="4051686"/>
          </a:xfrm>
        </p:spPr>
        <p:txBody>
          <a:bodyPr>
            <a:normAutofit fontScale="92500" lnSpcReduction="20000"/>
          </a:bodyPr>
          <a:lstStyle/>
          <a:p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Neupravené vzorky pacientů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 nichž výsledky měřené veličiny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pokrývají běžně vydávaný rozsah měření </a:t>
            </a:r>
          </a:p>
          <a:p>
            <a:r>
              <a:rPr lang="cs-CZ" sz="1900" b="1" dirty="0">
                <a:latin typeface="Arial" panose="020B0604020202020204" pitchFamily="34" charset="0"/>
              </a:rPr>
              <a:t>Alternativa: „</a:t>
            </a:r>
            <a:r>
              <a:rPr lang="cs-CZ" sz="1900" b="1" dirty="0" err="1">
                <a:latin typeface="Arial" panose="020B0604020202020204" pitchFamily="34" charset="0"/>
              </a:rPr>
              <a:t>minipooly</a:t>
            </a:r>
            <a:r>
              <a:rPr lang="cs-CZ" sz="1900" b="1" dirty="0">
                <a:latin typeface="Arial" panose="020B0604020202020204" pitchFamily="34" charset="0"/>
              </a:rPr>
              <a:t>“ </a:t>
            </a:r>
            <a:r>
              <a:rPr lang="cs-CZ" sz="1800" dirty="0">
                <a:latin typeface="Arial" panose="020B0604020202020204" pitchFamily="34" charset="0"/>
              </a:rPr>
              <a:t>vzniklé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smícháním vzorků od více pacientů (nejlépe dvou), vždy však s přibližně stejnou koncentrací měřené veličiny a podobnou historií onemocnění</a:t>
            </a:r>
          </a:p>
          <a:p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Časové rozpětí konzistentní se stabilitou měřené veličiny</a:t>
            </a:r>
            <a:r>
              <a:rPr lang="cs-CZ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</a:rPr>
              <a:t>Preference o</a:t>
            </a:r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dběru i analýza vzorků v týž den</a:t>
            </a: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Preference zpracování vzorků</a:t>
            </a:r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oběma srovnávanými postupy měření cca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 stejnou dobu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dle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předem stanoveného plánu SEKPM</a:t>
            </a:r>
          </a:p>
          <a:p>
            <a:r>
              <a:rPr lang="cs-CZ" sz="2200" b="1" dirty="0"/>
              <a:t>Minimální počet vzorků pacientů </a:t>
            </a:r>
            <a:r>
              <a:rPr lang="cs-CZ" sz="2200" b="1" dirty="0">
                <a:solidFill>
                  <a:srgbClr val="990000"/>
                </a:solidFill>
              </a:rPr>
              <a:t>n</a:t>
            </a:r>
            <a:r>
              <a:rPr lang="cs-CZ" dirty="0">
                <a:solidFill>
                  <a:srgbClr val="990000"/>
                </a:solidFill>
              </a:rPr>
              <a:t> = </a:t>
            </a:r>
            <a:r>
              <a:rPr lang="cs-CZ" sz="21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40 (ZL</a:t>
            </a:r>
            <a:r>
              <a:rPr lang="cs-CZ" sz="1800" dirty="0">
                <a:latin typeface="Arial" panose="020B0604020202020204" pitchFamily="34" charset="0"/>
              </a:rPr>
              <a:t>); n =100 (výrobci)</a:t>
            </a:r>
          </a:p>
          <a:p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Přijatelnost single měření jednotlivých vzorků</a:t>
            </a:r>
            <a:endParaRPr lang="cs-CZ" sz="19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opakovaných měření použití  jejich </a:t>
            </a: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průměru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nebo </a:t>
            </a: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mediánu  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723E31-C1B7-01F7-20AD-F7249703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B98A-66C3-49BC-B50E-508291B15838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90F25B-943C-26C8-AA44-C497844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2F2F6E-68A3-0531-32B0-A4F153A4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E0886-897E-4770-8009-A3CA301C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Bodové a rozdílové grafy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- použití </a:t>
            </a: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16340-2253-40A6-BE5F-52C0D85D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2"/>
            <a:ext cx="9854853" cy="3878441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>
                <a:solidFill>
                  <a:srgbClr val="990000"/>
                </a:solidFill>
              </a:rPr>
              <a:t>Vizuální kontrola grafy </a:t>
            </a:r>
            <a:r>
              <a:rPr lang="cs-CZ" sz="2200" dirty="0"/>
              <a:t>odhalí: Je požadovaný interval dostatečně pokryt? Jsou přítomny odlehlé hodnoty? + přispívá k pochopení rozdílu postupů a charakterizaci variability dat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Bodový graf</a:t>
            </a:r>
            <a:r>
              <a:rPr lang="cs-CZ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zobrazuje výsledky SEKPM tak, že výsledky měřené veličiny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srovnávacího postupu měření (</a:t>
            </a:r>
            <a:r>
              <a:rPr lang="cs-CZ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800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vynášejí na osu </a:t>
            </a: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výsledky 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kandidátského postupu (</a:t>
            </a:r>
            <a:r>
              <a:rPr lang="cs-CZ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800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osu </a:t>
            </a: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Rozdílový graf</a:t>
            </a:r>
            <a:r>
              <a:rPr lang="cs-CZ" sz="19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zobrazuje výsledky SEKPM, tak že výsledky měřené veličiny stanovené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srovnávacím postupem (</a:t>
            </a:r>
            <a:r>
              <a:rPr lang="cs-CZ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800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uvádějí na horizontální ose </a:t>
            </a: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rozdíly výsledků kandidátského a srovnávacího postupu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měření (</a:t>
            </a:r>
            <a:r>
              <a:rPr lang="cs-CZ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800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800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na vertikální ose </a:t>
            </a: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Nejčastěji používaný rozdílový graf </a:t>
            </a:r>
          </a:p>
          <a:p>
            <a:pPr lvl="1"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b="1" dirty="0" err="1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Bland</a:t>
            </a:r>
            <a:r>
              <a:rPr lang="cs-CZ" sz="19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-Altmanův </a:t>
            </a:r>
            <a:r>
              <a:rPr lang="cs-CZ" sz="1900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b="1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 je třeba zjistit: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Existuje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 rámci vydávaného rozsahu měření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konstantní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(konstantní SD) nebo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procentuální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(konstantní CV)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rozdíl?</a:t>
            </a:r>
          </a:p>
          <a:p>
            <a:r>
              <a:rPr lang="cs-CZ" sz="1800" b="1" dirty="0">
                <a:latin typeface="Arial" panose="020B0604020202020204" pitchFamily="34" charset="0"/>
              </a:rPr>
              <a:t>Výběr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čtyř typů rozdílových grafů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63348B-59B2-12A7-43F9-457048E3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07F5-CC1B-4D40-BC46-A421FB116445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F2DD57-291D-381C-A7D7-1E5D70BA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D9C60A-3B56-9F52-F78E-9CECA360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E3A13-97BD-9357-A12D-9930429B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Faktory volby grafů 1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EP09c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A646AD-90F4-9ABD-15D7-EC795DB4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9817783" cy="4150291"/>
          </a:xfrm>
        </p:spPr>
        <p:txBody>
          <a:bodyPr>
            <a:normAutofit fontScale="925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faktor volby grafů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je odpověď na otázku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Přeje si uživatel přeje vidět srovnávací metodu jako 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pravdu</a:t>
            </a:r>
            <a:r>
              <a:rPr lang="cs-CZ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 níž se kandidátská metoda porovnává 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cs-CZ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nebo za nejlepší odhad skutečné hodnoty vzorku považuje 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obou srovnávaných metod </a:t>
            </a:r>
            <a:r>
              <a:rPr lang="cs-CZ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případě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na vodorovnou osu</a:t>
            </a:r>
            <a:r>
              <a:rPr lang="cs-C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rozdílového grafu vynáší výsledky srovnávacího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referenčního postupu měření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(obvyklá prezentace dat získaných při validaci). V případě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(poprvé použili </a:t>
            </a:r>
            <a:r>
              <a:rPr lang="cs-CZ" b="1" dirty="0" err="1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Bland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Altmanem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jsou na ose vyneseny vždy 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průměry výsledků obou postupů měření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Je-li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komparátorem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referenční postup měření,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pak se na osu </a:t>
            </a: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vždy přímo vynáší jeho výsledky.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ALE,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výrobci často potřebují (během zaváděcí fáze vývoje testu) použít jako komparátor, postup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nejběžnější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Tehdy se srovnávací postup měření nepovažuje za referenční a na vodorovnou osu </a:t>
            </a: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vynášejí také 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poloviny součtů výsledků obou postupů měření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(kandidátského a srovnávacího).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ACEE60-4943-D38B-73C5-B36C5826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84D6-30C2-4D2F-AA46-DADA7CF696A8}" type="datetime1">
              <a:rPr lang="cs-CZ" smtClean="0"/>
              <a:t>16. 6. 2022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F900491-58C3-47B7-CF50-6127BE0C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OKB-H Nemocnice Prachatice, a.s.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079D9A-AEA8-F68B-2C37-84A5CD28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8EC6-F4E4-4461-A048-7D9E83490EE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2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696</TotalTime>
  <Words>2605</Words>
  <Application>Microsoft Office PowerPoint</Application>
  <PresentationFormat>Širokoúhlá obrazovka</PresentationFormat>
  <Paragraphs>493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Adobe Garamond Pro Bold</vt:lpstr>
      <vt:lpstr>Arial</vt:lpstr>
      <vt:lpstr>Calibri</vt:lpstr>
      <vt:lpstr>Cambria Math</vt:lpstr>
      <vt:lpstr>Gill Sans MT</vt:lpstr>
      <vt:lpstr>Symbol</vt:lpstr>
      <vt:lpstr>Galerie</vt:lpstr>
      <vt:lpstr>SrovnáVÁní kvantitativních metod  v praxi ZL</vt:lpstr>
      <vt:lpstr>Norma ISO 15189 v platném znění</vt:lpstr>
      <vt:lpstr>7.2.7.4 Srovnatelnost výsledků vyšetření  –  citace z nového vydání normy ISO 15189 </vt:lpstr>
      <vt:lpstr>Dokument CLSI EP09c,  3. vydání oproti předchozím vydáním klade hlavní důraz na:  </vt:lpstr>
      <vt:lpstr>Srovnávací experiment kvantitativních postupů měření (SEKPM) dle EP09c</vt:lpstr>
      <vt:lpstr>Srovnávací postup – komparátor dle EP09c</vt:lpstr>
      <vt:lpstr>Odběr &amp; manipulace se vzorky  – požadavky dle EP09c: </vt:lpstr>
      <vt:lpstr>Bodové a rozdílové grafy - použití dle EP09c</vt:lpstr>
      <vt:lpstr>Faktory volby grafů 1 dle EP09c</vt:lpstr>
      <vt:lpstr>Faktory volby grafů 2,  výpočet CI dle EP09c</vt:lpstr>
      <vt:lpstr>BodovÉ grafY, konstantní SD resp. CV dle EP09c</vt:lpstr>
      <vt:lpstr>Rozdílové grafy - dva různé typy, příklady z EP09c</vt:lpstr>
      <vt:lpstr>Regresní analýza dle EP09c</vt:lpstr>
      <vt:lpstr>Interpretace výsledků studie                          – klíčová část srovnávacího experimentu dle EP09c</vt:lpstr>
      <vt:lpstr>příklad SEKPM, praxe ZL</vt:lpstr>
      <vt:lpstr>SEKPM v rámci ZL: Data, Popisné statistiky, Excel</vt:lpstr>
      <vt:lpstr>Popisná statistika, SEKPM (ZL)  MedCalc</vt:lpstr>
      <vt:lpstr>F-test a Párový t-test, SEKPM (ZL) Excel</vt:lpstr>
      <vt:lpstr>Wilcoxonův test, SEKPM (ZL)  Analyse-it</vt:lpstr>
      <vt:lpstr>Rozdílový graf,  SEKPM (ZL) Bland-Altman,  Analyse-it</vt:lpstr>
      <vt:lpstr>Rozdílový graf,  SEKPM (ZL) Bland-Altman, MedCalc</vt:lpstr>
      <vt:lpstr>Bland-Altman fit, SEKPM (ZL) Analyse-it</vt:lpstr>
      <vt:lpstr>Passing-Bablok fit, SEKPM (ZL) Analyse-it</vt:lpstr>
      <vt:lpstr>Passing-Bablok fit, SEKPM (ZL) Analyse-it </vt:lpstr>
      <vt:lpstr>Shrnutí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Srovnání dvou hs metod na stanovení troponinu T a I</dc:title>
  <dc:creator>Ambrožová Jaroslava MUDr.</dc:creator>
  <cp:lastModifiedBy>Ambrožová Jaroslava MUDr.</cp:lastModifiedBy>
  <cp:revision>96</cp:revision>
  <dcterms:created xsi:type="dcterms:W3CDTF">2020-01-27T09:41:18Z</dcterms:created>
  <dcterms:modified xsi:type="dcterms:W3CDTF">2022-06-16T03:51:22Z</dcterms:modified>
</cp:coreProperties>
</file>