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304" r:id="rId2"/>
    <p:sldId id="306" r:id="rId3"/>
    <p:sldId id="371" r:id="rId4"/>
    <p:sldId id="309" r:id="rId5"/>
    <p:sldId id="339" r:id="rId6"/>
    <p:sldId id="324" r:id="rId7"/>
    <p:sldId id="318" r:id="rId8"/>
    <p:sldId id="325" r:id="rId9"/>
    <p:sldId id="326" r:id="rId10"/>
    <p:sldId id="348" r:id="rId11"/>
    <p:sldId id="353" r:id="rId12"/>
    <p:sldId id="323" r:id="rId13"/>
    <p:sldId id="322" r:id="rId14"/>
    <p:sldId id="351" r:id="rId15"/>
    <p:sldId id="340" r:id="rId16"/>
    <p:sldId id="341" r:id="rId17"/>
    <p:sldId id="372" r:id="rId18"/>
    <p:sldId id="350" r:id="rId19"/>
    <p:sldId id="342" r:id="rId20"/>
    <p:sldId id="356" r:id="rId21"/>
    <p:sldId id="357" r:id="rId22"/>
    <p:sldId id="375" r:id="rId23"/>
    <p:sldId id="275" r:id="rId24"/>
    <p:sldId id="364" r:id="rId25"/>
    <p:sldId id="329" r:id="rId26"/>
    <p:sldId id="302" r:id="rId27"/>
    <p:sldId id="368" r:id="rId28"/>
    <p:sldId id="370" r:id="rId29"/>
    <p:sldId id="369" r:id="rId30"/>
    <p:sldId id="373" r:id="rId31"/>
    <p:sldId id="366" r:id="rId32"/>
    <p:sldId id="374" r:id="rId33"/>
    <p:sldId id="367" r:id="rId34"/>
    <p:sldId id="297" r:id="rId35"/>
    <p:sldId id="359" r:id="rId36"/>
    <p:sldId id="358" r:id="rId37"/>
    <p:sldId id="360" r:id="rId38"/>
    <p:sldId id="361" r:id="rId39"/>
    <p:sldId id="292" r:id="rId40"/>
  </p:sldIdLst>
  <p:sldSz cx="9144000" cy="6858000" type="screen4x3"/>
  <p:notesSz cx="6797675" cy="9926638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5" autoAdjust="0"/>
    <p:restoredTop sz="89359" autoAdjust="0"/>
  </p:normalViewPr>
  <p:slideViewPr>
    <p:cSldViewPr>
      <p:cViewPr varScale="1">
        <p:scale>
          <a:sx n="95" d="100"/>
          <a:sy n="95" d="100"/>
        </p:scale>
        <p:origin x="450" y="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8D3F5F80-1363-4F27-AF1E-C83D3638901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>
            <a:lvl1pPr defTabSz="448672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8BFA2036-9128-40BC-AC51-1DCE8D9091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0" rIns="91423" bIns="45710" numCol="1" anchor="t" anchorCtr="0" compatLnSpc="1">
            <a:prstTxWarp prst="textNoShape">
              <a:avLst/>
            </a:prstTxWarp>
          </a:bodyPr>
          <a:lstStyle>
            <a:lvl1pPr algn="r" defTabSz="448672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0772" name="Rectangle 4">
            <a:extLst>
              <a:ext uri="{FF2B5EF4-FFF2-40B4-BE49-F238E27FC236}">
                <a16:creationId xmlns:a16="http://schemas.microsoft.com/office/drawing/2014/main" id="{C6E19BCB-E45A-4D8F-BA41-61BF280DE08D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0" rIns="91423" bIns="45710" numCol="1" anchor="b" anchorCtr="0" compatLnSpc="1">
            <a:prstTxWarp prst="textNoShape">
              <a:avLst/>
            </a:prstTxWarp>
          </a:bodyPr>
          <a:lstStyle>
            <a:lvl1pPr defTabSz="448672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60773" name="Rectangle 5">
            <a:extLst>
              <a:ext uri="{FF2B5EF4-FFF2-40B4-BE49-F238E27FC236}">
                <a16:creationId xmlns:a16="http://schemas.microsoft.com/office/drawing/2014/main" id="{76FBA5B3-4422-48EF-BF3B-9AE80F9B5B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3" tIns="45710" rIns="91423" bIns="45710" numCol="1" anchor="b" anchorCtr="0" compatLnSpc="1">
            <a:prstTxWarp prst="textNoShape">
              <a:avLst/>
            </a:prstTxWarp>
          </a:bodyPr>
          <a:lstStyle>
            <a:lvl1pPr algn="r" defTabSz="447675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6DF73415-0510-4B02-A560-3B6BEB71F8E6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>
            <a:extLst>
              <a:ext uri="{FF2B5EF4-FFF2-40B4-BE49-F238E27FC236}">
                <a16:creationId xmlns:a16="http://schemas.microsoft.com/office/drawing/2014/main" id="{A30AEB44-3400-4C71-BAB7-55411F84DB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94" tIns="44098" rIns="88194" bIns="44098" anchor="ctr"/>
          <a:lstStyle>
            <a:lvl1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5813" indent="-2270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cs-CZ"/>
          </a:p>
        </p:txBody>
      </p:sp>
      <p:sp>
        <p:nvSpPr>
          <p:cNvPr id="4099" name="AutoShape 2">
            <a:extLst>
              <a:ext uri="{FF2B5EF4-FFF2-40B4-BE49-F238E27FC236}">
                <a16:creationId xmlns:a16="http://schemas.microsoft.com/office/drawing/2014/main" id="{8A835436-931F-4CE8-9CCC-CCC2FF020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797675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94" tIns="44098" rIns="88194" bIns="44098" anchor="ctr"/>
          <a:lstStyle>
            <a:lvl1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5813" indent="-2270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cs-CZ"/>
          </a:p>
        </p:txBody>
      </p:sp>
      <p:sp>
        <p:nvSpPr>
          <p:cNvPr id="4100" name="Text Box 3">
            <a:extLst>
              <a:ext uri="{FF2B5EF4-FFF2-40B4-BE49-F238E27FC236}">
                <a16:creationId xmlns:a16="http://schemas.microsoft.com/office/drawing/2014/main" id="{3B5D5FED-C0AD-4BB2-82F9-5B2545C575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94" tIns="44098" rIns="88194" bIns="44098" anchor="ctr"/>
          <a:lstStyle>
            <a:lvl1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5813" indent="-2270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cs-CZ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2E880FB4-A147-4E16-A301-DB42F07012F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49688" y="0"/>
            <a:ext cx="29432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3" tIns="46792" rIns="89983" bIns="46792" numCol="1" anchor="t" anchorCtr="0" compatLnSpc="1">
            <a:prstTxWarp prst="textNoShape">
              <a:avLst/>
            </a:prstTxWarp>
          </a:bodyPr>
          <a:lstStyle>
            <a:lvl1pPr algn="r" defTabSz="448672" eaLnBrk="1" hangingPunct="1">
              <a:buClrTx/>
              <a:buSzPct val="45000"/>
              <a:buFontTx/>
              <a:buNone/>
              <a:tabLst>
                <a:tab pos="724307" algn="l"/>
                <a:tab pos="1447081" algn="l"/>
                <a:tab pos="2171387" algn="l"/>
                <a:tab pos="2895694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2054" name="Rectangle 5">
            <a:extLst>
              <a:ext uri="{FF2B5EF4-FFF2-40B4-BE49-F238E27FC236}">
                <a16:creationId xmlns:a16="http://schemas.microsoft.com/office/drawing/2014/main" id="{68FAC3FD-EFC2-15DD-710A-77CCF10609BB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17575" y="744538"/>
            <a:ext cx="4959350" cy="3719512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8F8376D8-8CED-4EFD-9DE4-44FEB730657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9450" y="4714875"/>
            <a:ext cx="54356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3" tIns="46792" rIns="89983" bIns="46792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cs-CZ" noProof="0"/>
          </a:p>
        </p:txBody>
      </p:sp>
      <p:sp>
        <p:nvSpPr>
          <p:cNvPr id="4104" name="Text Box 7">
            <a:extLst>
              <a:ext uri="{FF2B5EF4-FFF2-40B4-BE49-F238E27FC236}">
                <a16:creationId xmlns:a16="http://schemas.microsoft.com/office/drawing/2014/main" id="{448D553E-1C47-434B-9DDB-AA5FAE758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8194" tIns="44098" rIns="88194" bIns="44098" anchor="ctr"/>
          <a:lstStyle>
            <a:lvl1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5813" indent="-227013"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30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02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74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4613" indent="-227013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endParaRPr lang="cs-CZ" altLang="cs-CZ"/>
          </a:p>
        </p:txBody>
      </p:sp>
      <p:sp>
        <p:nvSpPr>
          <p:cNvPr id="5128" name="Rectangle 8">
            <a:extLst>
              <a:ext uri="{FF2B5EF4-FFF2-40B4-BE49-F238E27FC236}">
                <a16:creationId xmlns:a16="http://schemas.microsoft.com/office/drawing/2014/main" id="{D76C768D-B1F2-4FE9-BDB5-6F4A1BE7E73A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49688" y="9428163"/>
            <a:ext cx="29432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983" tIns="46792" rIns="89983" bIns="46792" numCol="1" anchor="b" anchorCtr="0" compatLnSpc="1">
            <a:prstTxWarp prst="textNoShape">
              <a:avLst/>
            </a:prstTxWarp>
          </a:bodyPr>
          <a:lstStyle>
            <a:lvl1pPr algn="r" defTabSz="447675" eaLnBrk="1" hangingPunct="1">
              <a:buSzPct val="4500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</a:lstStyle>
          <a:p>
            <a:fld id="{0392C467-7295-4A78-9E7D-685147E590BD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>
            <a:extLst>
              <a:ext uri="{FF2B5EF4-FFF2-40B4-BE49-F238E27FC236}">
                <a16:creationId xmlns:a16="http://schemas.microsoft.com/office/drawing/2014/main" id="{91781AD0-0371-C041-6991-CC466E00AC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>
            <a:extLst>
              <a:ext uri="{FF2B5EF4-FFF2-40B4-BE49-F238E27FC236}">
                <a16:creationId xmlns:a16="http://schemas.microsoft.com/office/drawing/2014/main" id="{9CD91F05-5442-7AD2-00D3-D48397BCB5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124" name="Zástupný symbol pro číslo snímku 3">
            <a:extLst>
              <a:ext uri="{FF2B5EF4-FFF2-40B4-BE49-F238E27FC236}">
                <a16:creationId xmlns:a16="http://schemas.microsoft.com/office/drawing/2014/main" id="{5AAC1218-ABF0-11AD-901E-B1FA3ADD2C6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679F8ADF-D89A-42B3-AD65-BD6647D1E36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DD422768-4818-7A7F-A7F3-CD1DA08152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83A38CC7-87D1-2ADB-AF04-642CF3804D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598BBB44-C0E8-D848-F2C0-374F442687F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C84FCF3-E527-48CC-82DF-A1B0E824C7B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970E1DD8-7446-18E0-DA16-2C90229D4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BDCCBB97-1BA5-2DDD-8597-A5892FC229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0285EF46-DED4-EFFF-F370-87884A556B9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F77A084-002B-4CCB-BDFD-20982332792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3750F5CC-36B6-5758-464B-7C5746E5C90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589A8132-9092-474E-B4C5-5F931C7C13C2}" type="slidenum">
              <a:rPr lang="cs-CZ" altLang="cs-CZ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12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161EB4C8-D322-17A7-F4D0-BB9E5CA4010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D096EB9B-1E96-3E8D-FC10-EA8EF72E9FE0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buClrTx/>
              <a:tabLst>
                <a:tab pos="0" algn="l"/>
                <a:tab pos="431800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30538" algn="l"/>
                <a:tab pos="3463925" algn="l"/>
                <a:tab pos="3897313" algn="l"/>
                <a:tab pos="4330700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</a:pPr>
            <a:endParaRPr lang="cs-CZ" altLang="cs-CZ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7653" name="Text Box 4">
            <a:extLst>
              <a:ext uri="{FF2B5EF4-FFF2-40B4-BE49-F238E27FC236}">
                <a16:creationId xmlns:a16="http://schemas.microsoft.com/office/drawing/2014/main" id="{F2B73447-616A-6D5C-7676-B78769AB77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3" tIns="46792" rIns="89983" bIns="46792" anchor="b"/>
          <a:lstStyle>
            <a:lvl1pPr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69938" indent="-295275"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84275" indent="-236538"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58938" indent="-236538"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32013" indent="-236538"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89213" indent="-236538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46413" indent="-236538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03613" indent="-236538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813" indent="-236538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40E9940-E5D9-4F2D-8E8B-E3AF4F65546E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>
            <a:extLst>
              <a:ext uri="{FF2B5EF4-FFF2-40B4-BE49-F238E27FC236}">
                <a16:creationId xmlns:a16="http://schemas.microsoft.com/office/drawing/2014/main" id="{D11CF0E8-3911-9D10-C437-9BFDDDED592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defTabSz="447675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767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6213" algn="l"/>
                <a:tab pos="2170113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Pct val="45000"/>
              <a:buFontTx/>
              <a:buNone/>
            </a:pPr>
            <a:fld id="{13A30909-7F04-4626-92F0-6F35D36F2541}" type="slidenum">
              <a:rPr lang="cs-CZ" altLang="cs-CZ"/>
              <a:pPr>
                <a:spcBef>
                  <a:spcPct val="0"/>
                </a:spcBef>
                <a:buClrTx/>
                <a:buSzPct val="45000"/>
                <a:buFontTx/>
                <a:buNone/>
              </a:pPr>
              <a:t>13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90023A19-F50E-B6A3-E85B-E6CDD21FFC9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17575" y="744538"/>
            <a:ext cx="4964113" cy="3722687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19F381D2-196C-1E7B-9A05-8550357F2D33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9450" y="4714875"/>
            <a:ext cx="5438775" cy="446722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438"/>
              </a:spcBef>
              <a:buClrTx/>
              <a:tabLst>
                <a:tab pos="0" algn="l"/>
                <a:tab pos="431800" algn="l"/>
                <a:tab pos="863600" algn="l"/>
                <a:tab pos="1296988" algn="l"/>
                <a:tab pos="1730375" algn="l"/>
                <a:tab pos="2163763" algn="l"/>
                <a:tab pos="2597150" algn="l"/>
                <a:tab pos="3030538" algn="l"/>
                <a:tab pos="3463925" algn="l"/>
                <a:tab pos="3897313" algn="l"/>
                <a:tab pos="4330700" algn="l"/>
                <a:tab pos="4764088" algn="l"/>
                <a:tab pos="5197475" algn="l"/>
                <a:tab pos="5630863" algn="l"/>
                <a:tab pos="6064250" algn="l"/>
                <a:tab pos="6497638" algn="l"/>
                <a:tab pos="6931025" algn="l"/>
                <a:tab pos="7364413" algn="l"/>
                <a:tab pos="7797800" algn="l"/>
                <a:tab pos="8231188" algn="l"/>
                <a:tab pos="8664575" algn="l"/>
              </a:tabLst>
            </a:pPr>
            <a:endParaRPr lang="cs-CZ" altLang="cs-CZ">
              <a:latin typeface="Calibri" panose="020F0502020204030204" pitchFamily="34" charset="0"/>
              <a:ea typeface="Microsoft YaHei" panose="020B0503020204020204" pitchFamily="34" charset="-122"/>
            </a:endParaRP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C33E62CF-5227-AE02-154B-3AEB40965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9983" tIns="46792" rIns="89983" bIns="46792" anchor="b"/>
          <a:lstStyle>
            <a:lvl1pPr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69938" indent="-295275"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84275" indent="-236538"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58938" indent="-236538"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132013" indent="-236538" defTabSz="465138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89213" indent="-236538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3046413" indent="-236538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503613" indent="-236538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60813" indent="-236538" defTabSz="46513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63550" algn="l"/>
                <a:tab pos="930275" algn="l"/>
                <a:tab pos="1395413" algn="l"/>
                <a:tab pos="1860550" algn="l"/>
                <a:tab pos="2327275" algn="l"/>
                <a:tab pos="2792413" algn="l"/>
                <a:tab pos="3257550" algn="l"/>
                <a:tab pos="3724275" algn="l"/>
                <a:tab pos="4189413" algn="l"/>
                <a:tab pos="4656138" algn="l"/>
                <a:tab pos="5121275" algn="l"/>
                <a:tab pos="5586413" algn="l"/>
                <a:tab pos="6053138" algn="l"/>
                <a:tab pos="6518275" algn="l"/>
                <a:tab pos="6983413" algn="l"/>
                <a:tab pos="7450138" algn="l"/>
                <a:tab pos="7915275" algn="l"/>
                <a:tab pos="8380413" algn="l"/>
                <a:tab pos="8847138" algn="l"/>
                <a:tab pos="931227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B6F3A48-3E71-4316-B0A9-6E06EBF37206}" type="slidenum">
              <a:rPr lang="cs-CZ" altLang="cs-CZ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93A6086C-A5DE-1EDC-04AC-F5FCB321C8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CDAA7713-FF52-235F-B412-4CB590EFBB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7C106C47-2485-00BF-B360-0652594ED13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5C65471-B309-4A44-9084-021C4B06260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4639B240-3250-96A7-6C93-E6D34CA04D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7BD6AC17-4962-C301-6C19-5B08A202E7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F8FC274C-79A4-6F5B-375A-47FD7017E34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AA03210-24A4-4451-BE20-553A7AAA831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93B72793-D645-D4E6-202E-779FD6C7683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9A8F4533-2970-2172-76A1-529816413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63F0E9AC-85C2-1778-1B25-4D75B040AE1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A554340-E080-4EEF-B18C-982AFEBD5AAB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69174FC5-57F5-E2DB-17E0-6EC17957571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920F5A26-13B4-9D4E-12E4-E58B0EE76E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2A352691-FF9B-DFD8-87EC-306FA036FB9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060282B-F10D-4924-8883-02D6C466686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rázek snímku 1">
            <a:extLst>
              <a:ext uri="{FF2B5EF4-FFF2-40B4-BE49-F238E27FC236}">
                <a16:creationId xmlns:a16="http://schemas.microsoft.com/office/drawing/2014/main" id="{842471AC-237E-4B62-8D91-282D4B231B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Zástupný symbol pro poznámky 2">
            <a:extLst>
              <a:ext uri="{FF2B5EF4-FFF2-40B4-BE49-F238E27FC236}">
                <a16:creationId xmlns:a16="http://schemas.microsoft.com/office/drawing/2014/main" id="{2676069C-EF2F-3BA7-9ECE-1159796C27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39940" name="Zástupný symbol pro číslo snímku 3">
            <a:extLst>
              <a:ext uri="{FF2B5EF4-FFF2-40B4-BE49-F238E27FC236}">
                <a16:creationId xmlns:a16="http://schemas.microsoft.com/office/drawing/2014/main" id="{C469D9C8-1CC4-17AC-4C5F-D179B99D5EA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33DF6BA-7558-42E1-9240-1035C30D4B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Zástupný symbol pro obrázek snímku 1">
            <a:extLst>
              <a:ext uri="{FF2B5EF4-FFF2-40B4-BE49-F238E27FC236}">
                <a16:creationId xmlns:a16="http://schemas.microsoft.com/office/drawing/2014/main" id="{15B950F4-88AE-D3C8-7C1F-47120FF445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Zástupný symbol pro poznámky 2">
            <a:extLst>
              <a:ext uri="{FF2B5EF4-FFF2-40B4-BE49-F238E27FC236}">
                <a16:creationId xmlns:a16="http://schemas.microsoft.com/office/drawing/2014/main" id="{BACFC5FC-92D4-7023-4472-09FD000EA3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1988" name="Zástupný symbol pro číslo snímku 3">
            <a:extLst>
              <a:ext uri="{FF2B5EF4-FFF2-40B4-BE49-F238E27FC236}">
                <a16:creationId xmlns:a16="http://schemas.microsoft.com/office/drawing/2014/main" id="{3209039E-1754-9CB5-EDC6-95CEA16D862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BB579EA-A0EC-47FF-8742-2A448DE8343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19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85B1B7DC-3860-238C-83C0-DBA7049AD7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4E338FD1-CFC6-B1DF-BFE9-B2FDC3F79E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FBFE94AD-A481-B5BD-1823-B2808C6BF5A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465CE1C-20BB-4A6B-B506-C1A5282632A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rázek snímku 1">
            <a:extLst>
              <a:ext uri="{FF2B5EF4-FFF2-40B4-BE49-F238E27FC236}">
                <a16:creationId xmlns:a16="http://schemas.microsoft.com/office/drawing/2014/main" id="{C617D0DF-5FA4-BBA9-EC5E-C23FCCAA07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Zástupný symbol pro poznámky 2">
            <a:extLst>
              <a:ext uri="{FF2B5EF4-FFF2-40B4-BE49-F238E27FC236}">
                <a16:creationId xmlns:a16="http://schemas.microsoft.com/office/drawing/2014/main" id="{72EB180F-EC15-29D6-CED6-C7CA452F1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4036" name="Zástupný symbol pro číslo snímku 3">
            <a:extLst>
              <a:ext uri="{FF2B5EF4-FFF2-40B4-BE49-F238E27FC236}">
                <a16:creationId xmlns:a16="http://schemas.microsoft.com/office/drawing/2014/main" id="{A5C6D0C6-9A9D-9DC4-4719-8C46194800D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49BB74B-A95E-4EF3-B105-E851C883B01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rázek snímku 1">
            <a:extLst>
              <a:ext uri="{FF2B5EF4-FFF2-40B4-BE49-F238E27FC236}">
                <a16:creationId xmlns:a16="http://schemas.microsoft.com/office/drawing/2014/main" id="{AD46E2CC-A323-58A6-8001-3B85D95F7F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Zástupný symbol pro poznámky 2">
            <a:extLst>
              <a:ext uri="{FF2B5EF4-FFF2-40B4-BE49-F238E27FC236}">
                <a16:creationId xmlns:a16="http://schemas.microsoft.com/office/drawing/2014/main" id="{3965154C-6C21-FC6A-9406-6FEA18676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6084" name="Zástupný symbol pro číslo snímku 3">
            <a:extLst>
              <a:ext uri="{FF2B5EF4-FFF2-40B4-BE49-F238E27FC236}">
                <a16:creationId xmlns:a16="http://schemas.microsoft.com/office/drawing/2014/main" id="{CE5D94FD-4FB1-D77F-9749-7595A03CFB0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EE057F66-E5CD-4875-9E41-0BDF3579072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>
            <a:extLst>
              <a:ext uri="{FF2B5EF4-FFF2-40B4-BE49-F238E27FC236}">
                <a16:creationId xmlns:a16="http://schemas.microsoft.com/office/drawing/2014/main" id="{C72DA4E1-196D-1004-663A-0DC70E61E8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Zástupný symbol pro poznámky 2">
            <a:extLst>
              <a:ext uri="{FF2B5EF4-FFF2-40B4-BE49-F238E27FC236}">
                <a16:creationId xmlns:a16="http://schemas.microsoft.com/office/drawing/2014/main" id="{63D171E2-FB9C-AB18-401A-6BE11205A2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48132" name="Zástupný symbol pro číslo snímku 3">
            <a:extLst>
              <a:ext uri="{FF2B5EF4-FFF2-40B4-BE49-F238E27FC236}">
                <a16:creationId xmlns:a16="http://schemas.microsoft.com/office/drawing/2014/main" id="{CD5674C9-7FFC-A9BE-0C90-52D636BE4DE2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1740643-5A69-4BF2-9572-5EAC371FCDC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>
            <a:extLst>
              <a:ext uri="{FF2B5EF4-FFF2-40B4-BE49-F238E27FC236}">
                <a16:creationId xmlns:a16="http://schemas.microsoft.com/office/drawing/2014/main" id="{4A32D334-6ABA-7A69-365E-013764F44B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Zástupný symbol pro poznámky 2">
            <a:extLst>
              <a:ext uri="{FF2B5EF4-FFF2-40B4-BE49-F238E27FC236}">
                <a16:creationId xmlns:a16="http://schemas.microsoft.com/office/drawing/2014/main" id="{B006394F-9B41-9662-8C66-3E3A5B08AB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0180" name="Zástupný symbol pro číslo snímku 3">
            <a:extLst>
              <a:ext uri="{FF2B5EF4-FFF2-40B4-BE49-F238E27FC236}">
                <a16:creationId xmlns:a16="http://schemas.microsoft.com/office/drawing/2014/main" id="{3538FE34-E59C-7697-16F9-ED82CA16A1D0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B73C8FF-5F5C-45E5-B40F-FF1B55C63702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>
            <a:extLst>
              <a:ext uri="{FF2B5EF4-FFF2-40B4-BE49-F238E27FC236}">
                <a16:creationId xmlns:a16="http://schemas.microsoft.com/office/drawing/2014/main" id="{82F26C20-F59C-A6E6-308E-961E910E23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Zástupný symbol pro poznámky 2">
            <a:extLst>
              <a:ext uri="{FF2B5EF4-FFF2-40B4-BE49-F238E27FC236}">
                <a16:creationId xmlns:a16="http://schemas.microsoft.com/office/drawing/2014/main" id="{92F30795-6B7C-9245-669E-9BDDC8EF5AF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2228" name="Zástupný symbol pro číslo snímku 3">
            <a:extLst>
              <a:ext uri="{FF2B5EF4-FFF2-40B4-BE49-F238E27FC236}">
                <a16:creationId xmlns:a16="http://schemas.microsoft.com/office/drawing/2014/main" id="{768E3AD9-93EA-30ED-A516-68C1623A453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C138435-9264-4D4A-8444-6A86EF3C283F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>
            <a:extLst>
              <a:ext uri="{FF2B5EF4-FFF2-40B4-BE49-F238E27FC236}">
                <a16:creationId xmlns:a16="http://schemas.microsoft.com/office/drawing/2014/main" id="{48DEA4E4-187F-D1B3-0CC8-7761C0049E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Zástupný symbol pro poznámky 2">
            <a:extLst>
              <a:ext uri="{FF2B5EF4-FFF2-40B4-BE49-F238E27FC236}">
                <a16:creationId xmlns:a16="http://schemas.microsoft.com/office/drawing/2014/main" id="{F541656E-E0D0-A399-EFD1-851112BC87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4276" name="Zástupný symbol pro číslo snímku 3">
            <a:extLst>
              <a:ext uri="{FF2B5EF4-FFF2-40B4-BE49-F238E27FC236}">
                <a16:creationId xmlns:a16="http://schemas.microsoft.com/office/drawing/2014/main" id="{84F22B81-1D4A-1FC7-220B-BB44E4F5134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6696439-AD04-4C00-BC91-D52CFA5F9CD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>
            <a:extLst>
              <a:ext uri="{FF2B5EF4-FFF2-40B4-BE49-F238E27FC236}">
                <a16:creationId xmlns:a16="http://schemas.microsoft.com/office/drawing/2014/main" id="{FD067366-AFE0-A2A5-E557-B432793A8D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Zástupný symbol pro poznámky 2">
            <a:extLst>
              <a:ext uri="{FF2B5EF4-FFF2-40B4-BE49-F238E27FC236}">
                <a16:creationId xmlns:a16="http://schemas.microsoft.com/office/drawing/2014/main" id="{5142B607-E0AB-BAC2-B2D7-6C83D76382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6324" name="Zástupný symbol pro číslo snímku 3">
            <a:extLst>
              <a:ext uri="{FF2B5EF4-FFF2-40B4-BE49-F238E27FC236}">
                <a16:creationId xmlns:a16="http://schemas.microsoft.com/office/drawing/2014/main" id="{C7638920-9890-ABDD-CDAB-107986D6BD8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66000F5-96D2-43CA-82F1-E75DD10D1FAF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>
            <a:extLst>
              <a:ext uri="{FF2B5EF4-FFF2-40B4-BE49-F238E27FC236}">
                <a16:creationId xmlns:a16="http://schemas.microsoft.com/office/drawing/2014/main" id="{E1A08295-EEC6-542F-F87C-36C5738741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Zástupný symbol pro poznámky 2">
            <a:extLst>
              <a:ext uri="{FF2B5EF4-FFF2-40B4-BE49-F238E27FC236}">
                <a16:creationId xmlns:a16="http://schemas.microsoft.com/office/drawing/2014/main" id="{9847E525-7B85-7FF5-6852-6B399E6ACE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58372" name="Zástupný symbol pro číslo snímku 3">
            <a:extLst>
              <a:ext uri="{FF2B5EF4-FFF2-40B4-BE49-F238E27FC236}">
                <a16:creationId xmlns:a16="http://schemas.microsoft.com/office/drawing/2014/main" id="{092E329A-67CE-6912-31FC-C4C4342B69C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0BA877F-4069-47D0-B169-E2236F5916B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>
            <a:extLst>
              <a:ext uri="{FF2B5EF4-FFF2-40B4-BE49-F238E27FC236}">
                <a16:creationId xmlns:a16="http://schemas.microsoft.com/office/drawing/2014/main" id="{49280B09-C9B9-2327-9F6F-D05557BE61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Zástupný symbol pro poznámky 2">
            <a:extLst>
              <a:ext uri="{FF2B5EF4-FFF2-40B4-BE49-F238E27FC236}">
                <a16:creationId xmlns:a16="http://schemas.microsoft.com/office/drawing/2014/main" id="{0D6F2E41-BFF5-CDC3-7DC2-F944CE891D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0420" name="Zástupný symbol pro číslo snímku 3">
            <a:extLst>
              <a:ext uri="{FF2B5EF4-FFF2-40B4-BE49-F238E27FC236}">
                <a16:creationId xmlns:a16="http://schemas.microsoft.com/office/drawing/2014/main" id="{F8A382F2-CBCB-1F01-9400-FBA700A8200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F632A9A-233B-4275-9885-3BD1C4A1088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rázek snímku 1">
            <a:extLst>
              <a:ext uri="{FF2B5EF4-FFF2-40B4-BE49-F238E27FC236}">
                <a16:creationId xmlns:a16="http://schemas.microsoft.com/office/drawing/2014/main" id="{E8E8D0C8-4116-73FA-8CEF-73C3832967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Zástupný symbol pro poznámky 2">
            <a:extLst>
              <a:ext uri="{FF2B5EF4-FFF2-40B4-BE49-F238E27FC236}">
                <a16:creationId xmlns:a16="http://schemas.microsoft.com/office/drawing/2014/main" id="{A42CD601-001D-268A-BC60-E6C6EC11DF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2468" name="Zástupný symbol pro číslo snímku 3">
            <a:extLst>
              <a:ext uri="{FF2B5EF4-FFF2-40B4-BE49-F238E27FC236}">
                <a16:creationId xmlns:a16="http://schemas.microsoft.com/office/drawing/2014/main" id="{A8007F50-1BF1-07C4-23F0-CEE10C2E066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0BBA776-763D-4AC2-BE05-780EE137613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Zástupný symbol pro obrázek snímku 1">
            <a:extLst>
              <a:ext uri="{FF2B5EF4-FFF2-40B4-BE49-F238E27FC236}">
                <a16:creationId xmlns:a16="http://schemas.microsoft.com/office/drawing/2014/main" id="{35A11F93-D5AE-D060-193E-852EAAE6F44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Zástupný symbol pro poznámky 2">
            <a:extLst>
              <a:ext uri="{FF2B5EF4-FFF2-40B4-BE49-F238E27FC236}">
                <a16:creationId xmlns:a16="http://schemas.microsoft.com/office/drawing/2014/main" id="{06381DC4-B84E-199B-A787-053D17F96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9220" name="Zástupný symbol pro číslo snímku 3">
            <a:extLst>
              <a:ext uri="{FF2B5EF4-FFF2-40B4-BE49-F238E27FC236}">
                <a16:creationId xmlns:a16="http://schemas.microsoft.com/office/drawing/2014/main" id="{A32DDA66-1E85-236E-3057-6983DADFA46A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51D63A1-A4EF-4E2C-BE6F-8696DC8B9FA8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>
            <a:extLst>
              <a:ext uri="{FF2B5EF4-FFF2-40B4-BE49-F238E27FC236}">
                <a16:creationId xmlns:a16="http://schemas.microsoft.com/office/drawing/2014/main" id="{A9D11270-5E52-DF64-A9A3-3A71812BA3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Zástupný symbol pro poznámky 2">
            <a:extLst>
              <a:ext uri="{FF2B5EF4-FFF2-40B4-BE49-F238E27FC236}">
                <a16:creationId xmlns:a16="http://schemas.microsoft.com/office/drawing/2014/main" id="{1147885E-F230-2BBE-7939-20E4CB93B4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4516" name="Zástupný symbol pro číslo snímku 3">
            <a:extLst>
              <a:ext uri="{FF2B5EF4-FFF2-40B4-BE49-F238E27FC236}">
                <a16:creationId xmlns:a16="http://schemas.microsoft.com/office/drawing/2014/main" id="{93BC766E-FF69-EF0D-A587-077B0A5648E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91653BF-F18A-4D32-ABF7-1CF9C1632877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30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Zástupný symbol pro obrázek snímku 1">
            <a:extLst>
              <a:ext uri="{FF2B5EF4-FFF2-40B4-BE49-F238E27FC236}">
                <a16:creationId xmlns:a16="http://schemas.microsoft.com/office/drawing/2014/main" id="{83EEE3AE-3C71-5407-850C-15C852987D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Zástupný symbol pro poznámky 2">
            <a:extLst>
              <a:ext uri="{FF2B5EF4-FFF2-40B4-BE49-F238E27FC236}">
                <a16:creationId xmlns:a16="http://schemas.microsoft.com/office/drawing/2014/main" id="{9598F10F-3E4D-6370-F9B6-2FD58A9CD8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6564" name="Zástupný symbol pro číslo snímku 3">
            <a:extLst>
              <a:ext uri="{FF2B5EF4-FFF2-40B4-BE49-F238E27FC236}">
                <a16:creationId xmlns:a16="http://schemas.microsoft.com/office/drawing/2014/main" id="{9DC8B6FD-ECBB-7317-4F1A-E653CA4EB53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691A1A8-4BA1-40EA-9B29-5645F4EB8EF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31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Zástupný symbol pro obrázek snímku 1">
            <a:extLst>
              <a:ext uri="{FF2B5EF4-FFF2-40B4-BE49-F238E27FC236}">
                <a16:creationId xmlns:a16="http://schemas.microsoft.com/office/drawing/2014/main" id="{174EF195-3702-5065-0324-50B77AAA5A2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Zástupný symbol pro poznámky 2">
            <a:extLst>
              <a:ext uri="{FF2B5EF4-FFF2-40B4-BE49-F238E27FC236}">
                <a16:creationId xmlns:a16="http://schemas.microsoft.com/office/drawing/2014/main" id="{DDAC8F8C-5F8C-607C-22E4-A21F0167A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68612" name="Zástupný symbol pro číslo snímku 3">
            <a:extLst>
              <a:ext uri="{FF2B5EF4-FFF2-40B4-BE49-F238E27FC236}">
                <a16:creationId xmlns:a16="http://schemas.microsoft.com/office/drawing/2014/main" id="{FC837C11-8E89-1AA3-964A-36F649915F01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A896301-C5DC-4CF5-B0CE-DF8A0C8F0A9E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32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Zástupný symbol pro obrázek snímku 1">
            <a:extLst>
              <a:ext uri="{FF2B5EF4-FFF2-40B4-BE49-F238E27FC236}">
                <a16:creationId xmlns:a16="http://schemas.microsoft.com/office/drawing/2014/main" id="{BD2281B0-7B9F-D3D2-62AA-7D99239C6E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Zástupný symbol pro poznámky 2">
            <a:extLst>
              <a:ext uri="{FF2B5EF4-FFF2-40B4-BE49-F238E27FC236}">
                <a16:creationId xmlns:a16="http://schemas.microsoft.com/office/drawing/2014/main" id="{94EB04DF-41CB-D25A-F22B-2B6E54F55B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70660" name="Zástupný symbol pro číslo snímku 3">
            <a:extLst>
              <a:ext uri="{FF2B5EF4-FFF2-40B4-BE49-F238E27FC236}">
                <a16:creationId xmlns:a16="http://schemas.microsoft.com/office/drawing/2014/main" id="{003CAF8C-1FB5-E087-C7B5-7348CE7E952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21EF2A9D-64E3-4564-9BB7-3977ACCDBD60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33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Zástupný symbol pro obrázek snímku 1">
            <a:extLst>
              <a:ext uri="{FF2B5EF4-FFF2-40B4-BE49-F238E27FC236}">
                <a16:creationId xmlns:a16="http://schemas.microsoft.com/office/drawing/2014/main" id="{79D4BBD1-9BFF-E900-A298-C86C8D2687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Zástupný symbol pro poznámky 2">
            <a:extLst>
              <a:ext uri="{FF2B5EF4-FFF2-40B4-BE49-F238E27FC236}">
                <a16:creationId xmlns:a16="http://schemas.microsoft.com/office/drawing/2014/main" id="{DE40300E-FF3D-B46F-57A0-EF95F28A92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72708" name="Zástupný symbol pro číslo snímku 3">
            <a:extLst>
              <a:ext uri="{FF2B5EF4-FFF2-40B4-BE49-F238E27FC236}">
                <a16:creationId xmlns:a16="http://schemas.microsoft.com/office/drawing/2014/main" id="{2DB6A478-1760-AD06-78C3-6AA722613389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C1489EA0-5E19-4179-B951-2F159CCC2B0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Zástupný symbol pro obrázek snímku 1">
            <a:extLst>
              <a:ext uri="{FF2B5EF4-FFF2-40B4-BE49-F238E27FC236}">
                <a16:creationId xmlns:a16="http://schemas.microsoft.com/office/drawing/2014/main" id="{FEEED80F-6C13-BE5D-FBB4-A1AAFD6396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Zástupný symbol pro poznámky 2">
            <a:extLst>
              <a:ext uri="{FF2B5EF4-FFF2-40B4-BE49-F238E27FC236}">
                <a16:creationId xmlns:a16="http://schemas.microsoft.com/office/drawing/2014/main" id="{6CBDBBA8-C74A-E598-A9EE-4A6BE67E9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74756" name="Zástupný symbol pro číslo snímku 3">
            <a:extLst>
              <a:ext uri="{FF2B5EF4-FFF2-40B4-BE49-F238E27FC236}">
                <a16:creationId xmlns:a16="http://schemas.microsoft.com/office/drawing/2014/main" id="{591A5FF8-5AAE-9F03-BEA3-C30CBA84133F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7FB9FE95-F51A-4725-9D5C-C865C0C290A4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Zástupný symbol pro obrázek snímku 1">
            <a:extLst>
              <a:ext uri="{FF2B5EF4-FFF2-40B4-BE49-F238E27FC236}">
                <a16:creationId xmlns:a16="http://schemas.microsoft.com/office/drawing/2014/main" id="{6BA8D21E-7C04-D10B-CB65-34F5C813F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Zástupný symbol pro poznámky 2">
            <a:extLst>
              <a:ext uri="{FF2B5EF4-FFF2-40B4-BE49-F238E27FC236}">
                <a16:creationId xmlns:a16="http://schemas.microsoft.com/office/drawing/2014/main" id="{58C19FBF-3549-5A72-2BC5-4C945647B4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76804" name="Zástupný symbol pro číslo snímku 3">
            <a:extLst>
              <a:ext uri="{FF2B5EF4-FFF2-40B4-BE49-F238E27FC236}">
                <a16:creationId xmlns:a16="http://schemas.microsoft.com/office/drawing/2014/main" id="{471F6C28-0549-C1BD-12F7-E4EED1226727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9FFD44E-3453-47B5-9ACB-4F8C4E359BAA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Zástupný symbol pro obrázek snímku 1">
            <a:extLst>
              <a:ext uri="{FF2B5EF4-FFF2-40B4-BE49-F238E27FC236}">
                <a16:creationId xmlns:a16="http://schemas.microsoft.com/office/drawing/2014/main" id="{2D1E311B-1737-2C0D-166A-DBD6524B02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Zástupný symbol pro poznámky 2">
            <a:extLst>
              <a:ext uri="{FF2B5EF4-FFF2-40B4-BE49-F238E27FC236}">
                <a16:creationId xmlns:a16="http://schemas.microsoft.com/office/drawing/2014/main" id="{38F6E562-EC56-F9ED-16F2-3B86DE3388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78852" name="Zástupný symbol pro číslo snímku 3">
            <a:extLst>
              <a:ext uri="{FF2B5EF4-FFF2-40B4-BE49-F238E27FC236}">
                <a16:creationId xmlns:a16="http://schemas.microsoft.com/office/drawing/2014/main" id="{5CBE48B7-48A6-A207-12DF-8A6E226141B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050714A9-D631-4FB7-8A59-59DD02068150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>
            <a:extLst>
              <a:ext uri="{FF2B5EF4-FFF2-40B4-BE49-F238E27FC236}">
                <a16:creationId xmlns:a16="http://schemas.microsoft.com/office/drawing/2014/main" id="{A7FA21C1-D9BF-76EA-043C-AA03995A9B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>
            <a:extLst>
              <a:ext uri="{FF2B5EF4-FFF2-40B4-BE49-F238E27FC236}">
                <a16:creationId xmlns:a16="http://schemas.microsoft.com/office/drawing/2014/main" id="{32FB18E9-E2DB-474B-D3AD-3CB76381D7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80900" name="Zástupný symbol pro číslo snímku 3">
            <a:extLst>
              <a:ext uri="{FF2B5EF4-FFF2-40B4-BE49-F238E27FC236}">
                <a16:creationId xmlns:a16="http://schemas.microsoft.com/office/drawing/2014/main" id="{B413F08E-D73F-FB29-421A-C818656B1C2B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BED5009-B06C-4D28-9A68-7D507E84B5AD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>
            <a:extLst>
              <a:ext uri="{FF2B5EF4-FFF2-40B4-BE49-F238E27FC236}">
                <a16:creationId xmlns:a16="http://schemas.microsoft.com/office/drawing/2014/main" id="{936C8449-8238-2D32-0CB9-19B864B24C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>
            <a:extLst>
              <a:ext uri="{FF2B5EF4-FFF2-40B4-BE49-F238E27FC236}">
                <a16:creationId xmlns:a16="http://schemas.microsoft.com/office/drawing/2014/main" id="{F1AA3FE9-B773-7E1D-CDE5-625A6B7AA1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82948" name="Zástupný symbol pro číslo snímku 3">
            <a:extLst>
              <a:ext uri="{FF2B5EF4-FFF2-40B4-BE49-F238E27FC236}">
                <a16:creationId xmlns:a16="http://schemas.microsoft.com/office/drawing/2014/main" id="{7FAC8381-109F-337B-8C89-850549A79DAC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1B9627D-AD04-4E26-BC72-213948673C73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39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obrázek snímku 1">
            <a:extLst>
              <a:ext uri="{FF2B5EF4-FFF2-40B4-BE49-F238E27FC236}">
                <a16:creationId xmlns:a16="http://schemas.microsoft.com/office/drawing/2014/main" id="{FD93D391-CE61-58CD-A2B0-23507CE5BD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Zástupný symbol pro poznámky 2">
            <a:extLst>
              <a:ext uri="{FF2B5EF4-FFF2-40B4-BE49-F238E27FC236}">
                <a16:creationId xmlns:a16="http://schemas.microsoft.com/office/drawing/2014/main" id="{F5B395C7-D4E9-EAD5-347D-95A1FC33A7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1268" name="Zástupný symbol pro číslo snímku 3">
            <a:extLst>
              <a:ext uri="{FF2B5EF4-FFF2-40B4-BE49-F238E27FC236}">
                <a16:creationId xmlns:a16="http://schemas.microsoft.com/office/drawing/2014/main" id="{4F9628DD-FE11-BFB5-AFF3-116827BA1F94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88059CE-727C-4A82-9C26-AB06DCADCBC1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4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pro obrázek snímku 1">
            <a:extLst>
              <a:ext uri="{FF2B5EF4-FFF2-40B4-BE49-F238E27FC236}">
                <a16:creationId xmlns:a16="http://schemas.microsoft.com/office/drawing/2014/main" id="{3430C9DE-B858-974C-3C68-D89E34DF15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Zástupný symbol pro poznámky 2">
            <a:extLst>
              <a:ext uri="{FF2B5EF4-FFF2-40B4-BE49-F238E27FC236}">
                <a16:creationId xmlns:a16="http://schemas.microsoft.com/office/drawing/2014/main" id="{7D5D85F4-CFB1-84CB-8A5A-6BA8938D1F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3316" name="Zástupný symbol pro číslo snímku 3">
            <a:extLst>
              <a:ext uri="{FF2B5EF4-FFF2-40B4-BE49-F238E27FC236}">
                <a16:creationId xmlns:a16="http://schemas.microsoft.com/office/drawing/2014/main" id="{6DE92032-0838-2E98-37C4-17F17D158F15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13A7DC89-F646-4A08-BFAE-0FF72226FC16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5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Zástupný symbol pro obrázek snímku 1">
            <a:extLst>
              <a:ext uri="{FF2B5EF4-FFF2-40B4-BE49-F238E27FC236}">
                <a16:creationId xmlns:a16="http://schemas.microsoft.com/office/drawing/2014/main" id="{CC425BEE-A561-4688-3141-87A3528ACB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Zástupný symbol pro poznámky 2">
            <a:extLst>
              <a:ext uri="{FF2B5EF4-FFF2-40B4-BE49-F238E27FC236}">
                <a16:creationId xmlns:a16="http://schemas.microsoft.com/office/drawing/2014/main" id="{1E221ED1-B09A-AAE4-0718-FAB15CFDA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5364" name="Zástupný symbol pro číslo snímku 3">
            <a:extLst>
              <a:ext uri="{FF2B5EF4-FFF2-40B4-BE49-F238E27FC236}">
                <a16:creationId xmlns:a16="http://schemas.microsoft.com/office/drawing/2014/main" id="{A94C24F1-B43F-8E39-DE6E-93EFA62F389D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D07A5723-5B2B-4821-97C0-8325C64DCB4C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6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Zástupný symbol pro obrázek snímku 1">
            <a:extLst>
              <a:ext uri="{FF2B5EF4-FFF2-40B4-BE49-F238E27FC236}">
                <a16:creationId xmlns:a16="http://schemas.microsoft.com/office/drawing/2014/main" id="{211E11C0-6A96-2F13-760A-57DF2A6E9E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Zástupný symbol pro poznámky 2">
            <a:extLst>
              <a:ext uri="{FF2B5EF4-FFF2-40B4-BE49-F238E27FC236}">
                <a16:creationId xmlns:a16="http://schemas.microsoft.com/office/drawing/2014/main" id="{610BE1CF-CEB8-6AC4-CBFF-C345574662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7412" name="Zástupný symbol pro číslo snímku 3">
            <a:extLst>
              <a:ext uri="{FF2B5EF4-FFF2-40B4-BE49-F238E27FC236}">
                <a16:creationId xmlns:a16="http://schemas.microsoft.com/office/drawing/2014/main" id="{1FC3C9D2-31F3-2985-644B-6B9777CFE206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58407F15-7CA6-475C-A665-5FBF0CD2E5D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7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obrázek snímku 1">
            <a:extLst>
              <a:ext uri="{FF2B5EF4-FFF2-40B4-BE49-F238E27FC236}">
                <a16:creationId xmlns:a16="http://schemas.microsoft.com/office/drawing/2014/main" id="{A15941DB-B3AD-8C12-D9AB-FCB57B39BD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Zástupný symbol pro poznámky 2">
            <a:extLst>
              <a:ext uri="{FF2B5EF4-FFF2-40B4-BE49-F238E27FC236}">
                <a16:creationId xmlns:a16="http://schemas.microsoft.com/office/drawing/2014/main" id="{63555034-A852-7E2D-9328-3E3F5A85B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19460" name="Zástupný symbol pro číslo snímku 3">
            <a:extLst>
              <a:ext uri="{FF2B5EF4-FFF2-40B4-BE49-F238E27FC236}">
                <a16:creationId xmlns:a16="http://schemas.microsoft.com/office/drawing/2014/main" id="{DA94A8BE-FEFE-2A65-E730-6BE401D02B48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F4373FAD-7C0F-44B2-9D56-15AF673CEEB5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8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obrázek snímku 1">
            <a:extLst>
              <a:ext uri="{FF2B5EF4-FFF2-40B4-BE49-F238E27FC236}">
                <a16:creationId xmlns:a16="http://schemas.microsoft.com/office/drawing/2014/main" id="{F93EFA36-2DB3-55C4-B889-C949648690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Zástupný symbol pro poznámky 2">
            <a:extLst>
              <a:ext uri="{FF2B5EF4-FFF2-40B4-BE49-F238E27FC236}">
                <a16:creationId xmlns:a16="http://schemas.microsoft.com/office/drawing/2014/main" id="{84D27C39-6394-BFA4-F21A-7307D41D8F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  <p:sp>
        <p:nvSpPr>
          <p:cNvPr id="21508" name="Zástupný symbol pro číslo snímku 3">
            <a:extLst>
              <a:ext uri="{FF2B5EF4-FFF2-40B4-BE49-F238E27FC236}">
                <a16:creationId xmlns:a16="http://schemas.microsoft.com/office/drawing/2014/main" id="{479A95C5-8ED4-D8E8-526F-FAF0750BCC8E}"/>
              </a:ext>
            </a:extLst>
          </p:cNvPr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defTabSz="447675"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7675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6213" algn="l"/>
                <a:tab pos="2170113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35503BAF-25DF-4D5B-A621-2787D49EABE9}" type="slidenum">
              <a:rPr lang="cs-CZ" altLang="cs-CZ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9</a:t>
            </a:fld>
            <a:endParaRPr lang="cs-CZ" altLang="cs-CZ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A3DE9CE-1B9D-2096-F129-235A21B455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76A2B68-BC1F-CE6C-0024-0D3AD8D767A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13F56-F333-4300-BFCB-3EF97C1D98F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219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DEECC7B-9E03-3F08-2BD2-ED4B922BD94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60B2839-C437-D598-9C3F-57532241C9B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D4F3C-2B35-49C2-B3FF-F895A27CCD6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851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60483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60483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A122B3B-0A2F-3563-8B47-AF57AB7A71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BB8A70F-279F-9093-150E-2D12AFE121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DED0BC-BEE2-4204-AB83-BDD9F10F82F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65928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77066E-9FCB-04FA-2ACB-6A30D69A1CE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18FC695-6D77-22B5-46D5-59FB522AEC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695843-A3F3-4061-896F-0BF65C9DB8A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93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9F66114-EE0F-C83D-FC59-48066CC61C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2CAE457-9BC5-1A52-83A8-759DFA17AB9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B7A67A-E96D-4A13-9C1B-4725E8EE488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9548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7013" cy="43862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935163"/>
            <a:ext cx="4037012" cy="438626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DE06C9E-E8BA-A504-A95F-290A55DBE0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DEA1EE44-DB42-A29F-B11D-79532030263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87D4EE-098B-42CF-946A-9D5FB56EFD6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06016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8916523-D468-A100-A5A3-BA5A51FACF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54A314-579F-B04A-D28F-169EC414F32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F3AF1C-A394-4E48-A17F-0B1125FA77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95004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B41AB7-F123-7B20-9F60-571E9705AF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A52A6D9C-421D-FF93-3036-677FDEAAFB4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059AAA-CD1A-4441-9AF1-7A21E6CFB34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0479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D6A95946-B246-C26D-C0B1-F9EA43067E2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49E9A140-E027-6CCE-A516-D4F249D381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85ADDE-8A50-40CF-8431-E7469348453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3118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EBF3FA-FCE6-1EA6-3CD7-92E6E832823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BEC8C216-334F-2578-7685-D91802DE591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A7E5A0-81A4-4A8E-8694-8ECB0B2E0FD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392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0060C5-497B-AF77-8E9B-FF6E4C6EF68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C9247F50-6E28-8180-22A0-9ECADF3B3BD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9427F8-33DC-417F-9A33-D3185201C3D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372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1">
            <a:extLst>
              <a:ext uri="{FF2B5EF4-FFF2-40B4-BE49-F238E27FC236}">
                <a16:creationId xmlns:a16="http://schemas.microsoft.com/office/drawing/2014/main" id="{8F755F22-A5B1-6C5D-896D-DF648C0AB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2147483646 w 5772"/>
              <a:gd name="T1" fmla="*/ 2147483646 h 656"/>
              <a:gd name="T2" fmla="*/ 2147483646 w 5772"/>
              <a:gd name="T3" fmla="*/ 0 h 656"/>
              <a:gd name="T4" fmla="*/ 2147483646 w 5772"/>
              <a:gd name="T5" fmla="*/ 2147483646 h 656"/>
              <a:gd name="T6" fmla="*/ 2147483646 w 5772"/>
              <a:gd name="T7" fmla="*/ 2147483646 h 656"/>
              <a:gd name="T8" fmla="*/ 2147483646 w 5772"/>
              <a:gd name="T9" fmla="*/ 2147483646 h 656"/>
              <a:gd name="T10" fmla="*/ 2147483646 w 5772"/>
              <a:gd name="T11" fmla="*/ 2147483646 h 656"/>
              <a:gd name="T12" fmla="*/ 2147483646 w 5772"/>
              <a:gd name="T13" fmla="*/ 2147483646 h 656"/>
              <a:gd name="T14" fmla="*/ 0 w 5772"/>
              <a:gd name="T15" fmla="*/ 2147483646 h 656"/>
              <a:gd name="T16" fmla="*/ 2147483646 w 5772"/>
              <a:gd name="T17" fmla="*/ 2147483646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EBF8"/>
              </a:gs>
              <a:gs pos="100000">
                <a:srgbClr val="0079AF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7" name="Freeform 2">
            <a:extLst>
              <a:ext uri="{FF2B5EF4-FFF2-40B4-BE49-F238E27FC236}">
                <a16:creationId xmlns:a16="http://schemas.microsoft.com/office/drawing/2014/main" id="{B42F71A0-EC0A-B6FC-F3EC-804F55889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1500" y="-7938"/>
            <a:ext cx="4762500" cy="638176"/>
          </a:xfrm>
          <a:custGeom>
            <a:avLst/>
            <a:gdLst>
              <a:gd name="T0" fmla="*/ 0 w 3000"/>
              <a:gd name="T1" fmla="*/ 0 h 595"/>
              <a:gd name="T2" fmla="*/ 2147483646 w 3000"/>
              <a:gd name="T3" fmla="*/ 2147483646 h 595"/>
              <a:gd name="T4" fmla="*/ 2147483646 w 3000"/>
              <a:gd name="T5" fmla="*/ 2147483646 h 595"/>
              <a:gd name="T6" fmla="*/ 2147483646 w 3000"/>
              <a:gd name="T7" fmla="*/ 2147483646 h 595"/>
              <a:gd name="T8" fmla="*/ 0 w 3000"/>
              <a:gd name="T9" fmla="*/ 0 h 5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0"/>
              <a:gd name="T16" fmla="*/ 0 h 595"/>
              <a:gd name="T17" fmla="*/ 3000 w 3000"/>
              <a:gd name="T18" fmla="*/ 595 h 59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009BE5"/>
              </a:gs>
              <a:gs pos="100000">
                <a:srgbClr val="00ADB6">
                  <a:alpha val="45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028" name="Rectangle 3">
            <a:extLst>
              <a:ext uri="{FF2B5EF4-FFF2-40B4-BE49-F238E27FC236}">
                <a16:creationId xmlns:a16="http://schemas.microsoft.com/office/drawing/2014/main" id="{7DA3F5E2-8D15-19F1-00DE-4CD72CC2AE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titulního textu</a:t>
            </a:r>
          </a:p>
        </p:txBody>
      </p:sp>
      <p:sp>
        <p:nvSpPr>
          <p:cNvPr id="1029" name="Rectangle 4">
            <a:extLst>
              <a:ext uri="{FF2B5EF4-FFF2-40B4-BE49-F238E27FC236}">
                <a16:creationId xmlns:a16="http://schemas.microsoft.com/office/drawing/2014/main" id="{A1F0F814-113C-9283-E1B2-631D10300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35163"/>
            <a:ext cx="8226425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Klepněte pro úpravu formátu textu osnovy</a:t>
            </a:r>
          </a:p>
          <a:p>
            <a:pPr lvl="1"/>
            <a:r>
              <a:rPr lang="en-GB" altLang="cs-CZ"/>
              <a:t>Druhá úroveň</a:t>
            </a:r>
          </a:p>
          <a:p>
            <a:pPr lvl="2"/>
            <a:r>
              <a:rPr lang="en-GB" altLang="cs-CZ"/>
              <a:t>Třetí úroveň</a:t>
            </a:r>
          </a:p>
          <a:p>
            <a:pPr lvl="3"/>
            <a:r>
              <a:rPr lang="en-GB" altLang="cs-CZ"/>
              <a:t>Čtvrtá úroveň osnovy</a:t>
            </a:r>
          </a:p>
          <a:p>
            <a:pPr lvl="4"/>
            <a:r>
              <a:rPr lang="en-GB" altLang="cs-CZ"/>
              <a:t>Pátá úroveň osnovy</a:t>
            </a:r>
          </a:p>
          <a:p>
            <a:pPr lvl="4"/>
            <a:r>
              <a:rPr lang="en-GB" altLang="cs-CZ"/>
              <a:t>Šestá úroveň</a:t>
            </a:r>
          </a:p>
          <a:p>
            <a:pPr lvl="4"/>
            <a:r>
              <a:rPr lang="en-GB" altLang="cs-CZ"/>
              <a:t>Sedmá úroveň</a:t>
            </a:r>
          </a:p>
          <a:p>
            <a:pPr lvl="4"/>
            <a:r>
              <a:rPr lang="en-GB" altLang="cs-CZ"/>
              <a:t>Osmá úroveň textu</a:t>
            </a:r>
          </a:p>
          <a:p>
            <a:pPr lvl="4"/>
            <a:r>
              <a:rPr lang="en-GB" altLang="cs-CZ"/>
              <a:t>Devátá úroveň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84211894-7A4E-4BDF-BABA-AE084D057B7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1031" name="Text Box 6">
            <a:extLst>
              <a:ext uri="{FF2B5EF4-FFF2-40B4-BE49-F238E27FC236}">
                <a16:creationId xmlns:a16="http://schemas.microsoft.com/office/drawing/2014/main" id="{37ED3E33-6CE4-5259-58D2-0B8B8EC805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cs-CZ" alt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5E0262F6-F529-48BD-8E34-99682AA1B21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924800" y="6356350"/>
            <a:ext cx="75882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936A3A57-09AA-420F-B9CC-927A4671779A}" type="slidenum">
              <a:rPr lang="cs-CZ" altLang="cs-CZ"/>
              <a:pPr/>
              <a:t>‹#›</a:t>
            </a:fld>
            <a:endParaRPr lang="cs-CZ" altLang="cs-CZ"/>
          </a:p>
        </p:txBody>
      </p:sp>
      <p:grpSp>
        <p:nvGrpSpPr>
          <p:cNvPr id="1033" name="Group 8">
            <a:extLst>
              <a:ext uri="{FF2B5EF4-FFF2-40B4-BE49-F238E27FC236}">
                <a16:creationId xmlns:a16="http://schemas.microsoft.com/office/drawing/2014/main" id="{FE93C364-B543-8217-5B32-5D84BE9DB0B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77338" cy="644525"/>
            <a:chOff x="-12" y="128"/>
            <a:chExt cx="5781" cy="406"/>
          </a:xfrm>
        </p:grpSpPr>
        <p:grpSp>
          <p:nvGrpSpPr>
            <p:cNvPr id="1034" name="Group 9">
              <a:extLst>
                <a:ext uri="{FF2B5EF4-FFF2-40B4-BE49-F238E27FC236}">
                  <a16:creationId xmlns:a16="http://schemas.microsoft.com/office/drawing/2014/main" id="{0D738E74-8346-5098-0561-1B229EE727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28"/>
              <a:ext cx="5770" cy="406"/>
              <a:chOff x="-12" y="128"/>
              <a:chExt cx="5770" cy="406"/>
            </a:xfrm>
          </p:grpSpPr>
          <p:pic>
            <p:nvPicPr>
              <p:cNvPr id="1038" name="Picture 10">
                <a:extLst>
                  <a:ext uri="{FF2B5EF4-FFF2-40B4-BE49-F238E27FC236}">
                    <a16:creationId xmlns:a16="http://schemas.microsoft.com/office/drawing/2014/main" id="{8D16095B-C859-D4B9-8E43-C980E4F5D5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5756" cy="4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9" name="Text Box 11">
                <a:extLst>
                  <a:ext uri="{FF2B5EF4-FFF2-40B4-BE49-F238E27FC236}">
                    <a16:creationId xmlns:a16="http://schemas.microsoft.com/office/drawing/2014/main" id="{D2B1AC78-390A-A9EF-2E1A-9F8BC22B0A7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80000">
                <a:off x="-12" y="302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cs-CZ" altLang="cs-CZ"/>
              </a:p>
            </p:txBody>
          </p:sp>
        </p:grpSp>
        <p:grpSp>
          <p:nvGrpSpPr>
            <p:cNvPr id="1035" name="Group 12">
              <a:extLst>
                <a:ext uri="{FF2B5EF4-FFF2-40B4-BE49-F238E27FC236}">
                  <a16:creationId xmlns:a16="http://schemas.microsoft.com/office/drawing/2014/main" id="{ABC5DBDB-C602-164C-0762-E89C727B5F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12" y="156"/>
              <a:ext cx="5781" cy="352"/>
              <a:chOff x="-12" y="156"/>
              <a:chExt cx="5781" cy="352"/>
            </a:xfrm>
          </p:grpSpPr>
          <p:pic>
            <p:nvPicPr>
              <p:cNvPr id="1036" name="Picture 13">
                <a:extLst>
                  <a:ext uri="{FF2B5EF4-FFF2-40B4-BE49-F238E27FC236}">
                    <a16:creationId xmlns:a16="http://schemas.microsoft.com/office/drawing/2014/main" id="{21B4024E-ACE4-0041-6F7E-5AEAA4ABA1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6"/>
                <a:ext cx="5771" cy="3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7" name="Text Box 14">
                <a:extLst>
                  <a:ext uri="{FF2B5EF4-FFF2-40B4-BE49-F238E27FC236}">
                    <a16:creationId xmlns:a16="http://schemas.microsoft.com/office/drawing/2014/main" id="{6BD58A10-BC29-5DCA-F288-5B8F63A43A8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-180000">
                <a:off x="-12" y="33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cs-CZ" altLang="cs-CZ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04617B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>
          <a:solidFill>
            <a:srgbClr val="04617B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6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1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tchoice.cz/products/w500jpg/59871.jpg" TargetMode="External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hyperlink" Target="https://www.google.cz/url?sa=i&amp;rct=j&amp;q=&amp;esrc=s&amp;source=images&amp;cd=&amp;cad=rja&amp;uact=8&amp;ved=2ahUKEwjRmNWrqYvhAhWJDOwKHV13CAYQjRx6BAgBEAU&amp;url=https%3A%2F%2Fcz.laboklin.info%2Fodberovy-material%2F&amp;psig=AOvVaw1RMFSHLoK3n-SbyGnQZpfv&amp;ust=1552985861502780" TargetMode="External"/><Relationship Id="rId4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02282CEF-D633-B016-4AE5-C11DE22722C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58775" y="100013"/>
            <a:ext cx="8426450" cy="3633787"/>
          </a:xfrm>
        </p:spPr>
        <p:txBody>
          <a:bodyPr/>
          <a:lstStyle/>
          <a:p>
            <a:r>
              <a:rPr lang="cs-CZ" altLang="cs-CZ" sz="4600" b="1">
                <a:latin typeface="Arial" panose="020B0604020202020204" pitchFamily="34" charset="0"/>
                <a:cs typeface="Arial" panose="020B0604020202020204" pitchFamily="34" charset="0"/>
              </a:rPr>
              <a:t>Současná screeningová vyšetření těhotných</a:t>
            </a:r>
            <a:br>
              <a:rPr lang="cs-CZ" altLang="cs-CZ" sz="4600" b="1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cs-CZ" altLang="cs-CZ" sz="46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2800" i="1">
                <a:latin typeface="Arial" panose="020B0604020202020204" pitchFamily="34" charset="0"/>
                <a:cs typeface="Arial" panose="020B0604020202020204" pitchFamily="34" charset="0"/>
              </a:rPr>
              <a:t>– biochemická diagnostika VVV, NTD a preeklampsie</a:t>
            </a:r>
            <a:endParaRPr lang="cs-CZ" altLang="cs-CZ" sz="4600" i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TextovéPole 1">
            <a:extLst>
              <a:ext uri="{FF2B5EF4-FFF2-40B4-BE49-F238E27FC236}">
                <a16:creationId xmlns:a16="http://schemas.microsoft.com/office/drawing/2014/main" id="{03549C14-8372-11B5-B2EC-7926DB90A3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250" y="4941888"/>
            <a:ext cx="748982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2000" b="1">
                <a:solidFill>
                  <a:srgbClr val="00B0F0"/>
                </a:solidFill>
              </a:rPr>
              <a:t>Alena Tichá</a:t>
            </a:r>
          </a:p>
          <a:p>
            <a:pPr algn="ctr"/>
            <a:r>
              <a:rPr lang="cs-CZ" altLang="cs-CZ">
                <a:solidFill>
                  <a:srgbClr val="00B0F0"/>
                </a:solidFill>
              </a:rPr>
              <a:t>Ústav klinické biochemie a diagnostiky </a:t>
            </a:r>
          </a:p>
          <a:p>
            <a:pPr algn="ctr"/>
            <a:r>
              <a:rPr lang="cs-CZ" altLang="cs-CZ" sz="2000">
                <a:solidFill>
                  <a:srgbClr val="00B0F0"/>
                </a:solidFill>
              </a:rPr>
              <a:t>Fakultní nemocnice Hradec Králové</a:t>
            </a:r>
          </a:p>
        </p:txBody>
      </p:sp>
      <p:pic>
        <p:nvPicPr>
          <p:cNvPr id="4100" name="Picture 36" descr="_logo-FN-HK">
            <a:extLst>
              <a:ext uri="{FF2B5EF4-FFF2-40B4-BE49-F238E27FC236}">
                <a16:creationId xmlns:a16="http://schemas.microsoft.com/office/drawing/2014/main" id="{1E63F3DF-1B6E-001F-B738-75E598126F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" y="5108575"/>
            <a:ext cx="1109663" cy="110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01" name="Object 37">
            <a:extLst>
              <a:ext uri="{FF2B5EF4-FFF2-40B4-BE49-F238E27FC236}">
                <a16:creationId xmlns:a16="http://schemas.microsoft.com/office/drawing/2014/main" id="{CA41AE30-CDC9-AB45-9653-98581126E7F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94550" y="5195888"/>
          <a:ext cx="10191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rázek" r:id="rId4" imgW="1020099" imgH="875362" progId="Word.Picture.8">
                  <p:embed/>
                </p:oleObj>
              </mc:Choice>
              <mc:Fallback>
                <p:oleObj name="Obrázek" r:id="rId4" imgW="1020099" imgH="875362" progId="Word.Picture.8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550" y="5195888"/>
                        <a:ext cx="1019175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ázek 6">
            <a:extLst>
              <a:ext uri="{FF2B5EF4-FFF2-40B4-BE49-F238E27FC236}">
                <a16:creationId xmlns:a16="http://schemas.microsoft.com/office/drawing/2014/main" id="{CE952E32-79D2-BBDF-18D4-4E452781D8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15888"/>
            <a:ext cx="4429125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Obrázek 4">
            <a:extLst>
              <a:ext uri="{FF2B5EF4-FFF2-40B4-BE49-F238E27FC236}">
                <a16:creationId xmlns:a16="http://schemas.microsoft.com/office/drawing/2014/main" id="{DC8F887F-2B06-6A26-C7E6-9805751B43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844675"/>
            <a:ext cx="4294187" cy="48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Obrázek 4">
            <a:extLst>
              <a:ext uri="{FF2B5EF4-FFF2-40B4-BE49-F238E27FC236}">
                <a16:creationId xmlns:a16="http://schemas.microsoft.com/office/drawing/2014/main" id="{17DB2226-86E7-358C-0140-4DAD21651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32188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Obrázek 4">
            <a:extLst>
              <a:ext uri="{FF2B5EF4-FFF2-40B4-BE49-F238E27FC236}">
                <a16:creationId xmlns:a16="http://schemas.microsoft.com/office/drawing/2014/main" id="{6D12E2C7-5C0C-6A3E-24E6-8BF6E21F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675" y="22225"/>
            <a:ext cx="3616325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Obrázek 4">
            <a:extLst>
              <a:ext uri="{FF2B5EF4-FFF2-40B4-BE49-F238E27FC236}">
                <a16:creationId xmlns:a16="http://schemas.microsoft.com/office/drawing/2014/main" id="{EC067452-D83A-7FC0-490C-25280800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588" y="3100388"/>
            <a:ext cx="3532187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>
            <a:extLst>
              <a:ext uri="{FF2B5EF4-FFF2-40B4-BE49-F238E27FC236}">
                <a16:creationId xmlns:a16="http://schemas.microsoft.com/office/drawing/2014/main" id="{1C4EFCC1-1FE7-6AC9-66B7-DB66120B12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704850"/>
            <a:ext cx="8229600" cy="636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>
                <a:solidFill>
                  <a:srgbClr val="04617B"/>
                </a:solidFill>
                <a:latin typeface="Calibri" panose="020F0502020204030204" pitchFamily="34" charset="0"/>
              </a:rPr>
              <a:t>         </a:t>
            </a:r>
            <a:r>
              <a:rPr lang="cs-CZ" altLang="cs-CZ" sz="3600" b="1">
                <a:solidFill>
                  <a:srgbClr val="04617B"/>
                </a:solidFill>
                <a:latin typeface="Arial" panose="020B0604020202020204" pitchFamily="34" charset="0"/>
              </a:rPr>
              <a:t>Měření CRL – crown rump lenght</a:t>
            </a:r>
          </a:p>
        </p:txBody>
      </p:sp>
      <p:pic>
        <p:nvPicPr>
          <p:cNvPr id="6" name="Picture 9" descr="Slide5.tiff">
            <a:extLst>
              <a:ext uri="{FF2B5EF4-FFF2-40B4-BE49-F238E27FC236}">
                <a16:creationId xmlns:a16="http://schemas.microsoft.com/office/drawing/2014/main" id="{26B9FC3E-B727-40EA-8885-77DF6CCE7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8" t="8333" r="9861" b="39815"/>
          <a:stretch/>
        </p:blipFill>
        <p:spPr>
          <a:xfrm>
            <a:off x="1401076" y="1988840"/>
            <a:ext cx="6341847" cy="3240360"/>
          </a:xfrm>
          <a:prstGeom prst="roundRect">
            <a:avLst>
              <a:gd name="adj" fmla="val 0"/>
            </a:avLst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628" name="TextovéPole 1">
            <a:extLst>
              <a:ext uri="{FF2B5EF4-FFF2-40B4-BE49-F238E27FC236}">
                <a16:creationId xmlns:a16="http://schemas.microsoft.com/office/drawing/2014/main" id="{8FD9F86B-B753-6314-8367-B63109694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3663" y="5373688"/>
            <a:ext cx="2305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solidFill>
                  <a:srgbClr val="00B0F0"/>
                </a:solidFill>
              </a:rPr>
              <a:t>zdroj PGK FN HK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>
            <a:extLst>
              <a:ext uri="{FF2B5EF4-FFF2-40B4-BE49-F238E27FC236}">
                <a16:creationId xmlns:a16="http://schemas.microsoft.com/office/drawing/2014/main" id="{3D31F876-8C36-C125-8E46-5CC170EAA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8913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>
                <a:solidFill>
                  <a:srgbClr val="04617B"/>
                </a:solidFill>
                <a:latin typeface="Arial" panose="020B0604020202020204" pitchFamily="34" charset="0"/>
              </a:rPr>
              <a:t>NT - nuchální translucence</a:t>
            </a:r>
          </a:p>
        </p:txBody>
      </p:sp>
      <p:sp>
        <p:nvSpPr>
          <p:cNvPr id="28675" name="Text Box 7">
            <a:extLst>
              <a:ext uri="{FF2B5EF4-FFF2-40B4-BE49-F238E27FC236}">
                <a16:creationId xmlns:a16="http://schemas.microsoft.com/office/drawing/2014/main" id="{36967D7E-C58D-8C9C-8554-1FAF3E6E67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675" y="4365625"/>
            <a:ext cx="79930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cs-CZ" altLang="cs-CZ">
                <a:solidFill>
                  <a:srgbClr val="000000"/>
                </a:solidFill>
              </a:rPr>
              <a:t>- prevalence chromozomálních vad se zvyšuje s rostoucí NT</a:t>
            </a:r>
          </a:p>
        </p:txBody>
      </p:sp>
      <p:sp>
        <p:nvSpPr>
          <p:cNvPr id="28676" name="TextovéPole 7">
            <a:extLst>
              <a:ext uri="{FF2B5EF4-FFF2-40B4-BE49-F238E27FC236}">
                <a16:creationId xmlns:a16="http://schemas.microsoft.com/office/drawing/2014/main" id="{C1A56F8F-47A6-FD4D-5E2E-2DD6BFBBF6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3792538"/>
            <a:ext cx="23034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400">
                <a:solidFill>
                  <a:srgbClr val="00B0F0"/>
                </a:solidFill>
              </a:rPr>
              <a:t>zdroj PGK FN HK</a:t>
            </a:r>
          </a:p>
        </p:txBody>
      </p:sp>
      <p:pic>
        <p:nvPicPr>
          <p:cNvPr id="9" name="Picture 4" descr="Režná_17.jpg">
            <a:extLst>
              <a:ext uri="{FF2B5EF4-FFF2-40B4-BE49-F238E27FC236}">
                <a16:creationId xmlns:a16="http://schemas.microsoft.com/office/drawing/2014/main" id="{6184D255-76A5-4906-A61A-62F086DA2E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2" t="18784" r="3854" b="4444"/>
          <a:stretch/>
        </p:blipFill>
        <p:spPr>
          <a:xfrm>
            <a:off x="3901283" y="1251505"/>
            <a:ext cx="4962521" cy="2423896"/>
          </a:xfrm>
          <a:prstGeom prst="roundRect">
            <a:avLst>
              <a:gd name="adj" fmla="val 1112"/>
            </a:avLst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678" name="Picture 2" descr="Nuchal translucency scan | FMF Certification | Welcome to the Fetal  Medicine Foundation">
            <a:extLst>
              <a:ext uri="{FF2B5EF4-FFF2-40B4-BE49-F238E27FC236}">
                <a16:creationId xmlns:a16="http://schemas.microsoft.com/office/drawing/2014/main" id="{7F9917EF-C99A-EC6E-FF54-6C3F99A06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1250950"/>
            <a:ext cx="3344862" cy="242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ovéPole 1">
            <a:extLst>
              <a:ext uri="{FF2B5EF4-FFF2-40B4-BE49-F238E27FC236}">
                <a16:creationId xmlns:a16="http://schemas.microsoft.com/office/drawing/2014/main" id="{D3DA645B-E7D4-E3A4-EC22-4CD9E687F4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375" y="3743325"/>
            <a:ext cx="39131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100">
                <a:solidFill>
                  <a:srgbClr val="00B0F0"/>
                </a:solidFill>
              </a:rPr>
              <a:t>https://fetalmedicine.org/fmf-certification-2/nuchal-translucency-scan</a:t>
            </a:r>
          </a:p>
        </p:txBody>
      </p:sp>
      <p:sp>
        <p:nvSpPr>
          <p:cNvPr id="28680" name="Text Box 2">
            <a:extLst>
              <a:ext uri="{FF2B5EF4-FFF2-40B4-BE49-F238E27FC236}">
                <a16:creationId xmlns:a16="http://schemas.microsoft.com/office/drawing/2014/main" id="{A2B91984-FE1C-E8B7-53EA-AAE806AF2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5583238"/>
            <a:ext cx="2973388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0" bIns="0" anchor="b"/>
          <a:lstStyle>
            <a:lvl1pPr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3600" b="1">
                <a:solidFill>
                  <a:srgbClr val="04617B"/>
                </a:solidFill>
                <a:latin typeface="Arial" panose="020B0604020202020204" pitchFamily="34" charset="0"/>
              </a:rPr>
              <a:t>NB – nosní kůstka</a:t>
            </a:r>
          </a:p>
        </p:txBody>
      </p:sp>
      <p:pic>
        <p:nvPicPr>
          <p:cNvPr id="28681" name="Picture 2" descr="Nasal bone | FMF Certification | Welcome to the Fetal Medicine Foundation">
            <a:extLst>
              <a:ext uri="{FF2B5EF4-FFF2-40B4-BE49-F238E27FC236}">
                <a16:creationId xmlns:a16="http://schemas.microsoft.com/office/drawing/2014/main" id="{98C52AC7-EB5B-F99C-159C-C973AC129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13" y="4814888"/>
            <a:ext cx="235267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TextovéPole 2">
            <a:extLst>
              <a:ext uri="{FF2B5EF4-FFF2-40B4-BE49-F238E27FC236}">
                <a16:creationId xmlns:a16="http://schemas.microsoft.com/office/drawing/2014/main" id="{5DAE2494-4C5E-B19A-9DED-57902980BB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4888" y="5283200"/>
            <a:ext cx="2159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100">
                <a:solidFill>
                  <a:srgbClr val="00B0F0"/>
                </a:solidFill>
              </a:rPr>
              <a:t>https://fetalmedicine.org/fmf-certification-2/nasal-bone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Obrázek 4">
            <a:extLst>
              <a:ext uri="{FF2B5EF4-FFF2-40B4-BE49-F238E27FC236}">
                <a16:creationId xmlns:a16="http://schemas.microsoft.com/office/drawing/2014/main" id="{48D0C02E-130B-F051-6E79-B2C95E612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88913"/>
            <a:ext cx="6711950" cy="667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8B28A784-2911-4E5D-E629-5E092745A0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1068388"/>
          </a:xfrm>
        </p:spPr>
        <p:txBody>
          <a:bodyPr/>
          <a:lstStyle/>
          <a:p>
            <a:pPr algn="ctr"/>
            <a:r>
              <a:rPr lang="cs-CZ" altLang="cs-CZ" b="1">
                <a:latin typeface="Arial" panose="020B0604020202020204" pitchFamily="34" charset="0"/>
              </a:rPr>
              <a:t>Preeklampsie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21A119B7-68F1-642D-B226-600A21C651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těhotenstvím podmíněná hypertenze s proteinurií a edémy po 20. týdnu těhotenství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závažné onemocnění pouze v těhotenství (70 % se vyskytuje v těhotenství, u 30 % žen se může projevit až po porodu) 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manifestuje se ve 3. trimestru, 4 – 8 % těhotenství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incidence:</a:t>
            </a:r>
          </a:p>
          <a:p>
            <a:pPr lvl="1"/>
            <a:r>
              <a:rPr lang="cs-CZ" altLang="cs-CZ" sz="2000"/>
              <a:t> 10-14 % u primipar </a:t>
            </a:r>
          </a:p>
          <a:p>
            <a:pPr lvl="1"/>
            <a:r>
              <a:rPr lang="cs-CZ" altLang="cs-CZ" sz="2000"/>
              <a:t>5-7 % u multipar</a:t>
            </a:r>
          </a:p>
          <a:p>
            <a:pPr lvl="1"/>
            <a:r>
              <a:rPr lang="cs-CZ" altLang="cs-CZ" sz="2000"/>
              <a:t>22 % se u dcer matek s PE</a:t>
            </a:r>
          </a:p>
          <a:p>
            <a:pPr lvl="1"/>
            <a:r>
              <a:rPr lang="cs-CZ" altLang="cs-CZ" sz="2000"/>
              <a:t>35 % žen sester s PE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06CDADFC-B38A-83EA-D0EA-3EF5B2CAB0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6425" cy="5124450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poškodí se endotel cévní stěny a na něm se aktivují trombocyty, unikají tekutiny do třetího prostoru, dojde k edému, hypovolémii a hemokoncentraci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vzniká z důvodu nerovnováhy mezi látkami v krvi těhotné, které působí prokoagulačně a protikoagulačně - dochází k poškození vnitřní výstelky cév (celkové vazokonstrikci - zůžení cév → vzestupu krevního tlaku), úniku bílkovin do moči a rozvoji otoků horních i dolních končetin – vzniká generalizovaný vasospasmuz, aktivace koagulační kaskády a multiorgánové selhání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rizikové faktory (IVF, nuliparita a multiparita s odstupem těhotenství &lt;2 a &gt;10 let, omezená expozice spermatem, mola)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>
            <a:extLst>
              <a:ext uri="{FF2B5EF4-FFF2-40B4-BE49-F238E27FC236}">
                <a16:creationId xmlns:a16="http://schemas.microsoft.com/office/drawing/2014/main" id="{ABFB86CF-2008-405A-B30B-F865EFCE19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400" b="1"/>
              <a:t>PlGF – placentární růstový faktor</a:t>
            </a:r>
          </a:p>
        </p:txBody>
      </p:sp>
      <p:sp>
        <p:nvSpPr>
          <p:cNvPr id="36867" name="Zástupný symbol pro obsah 2">
            <a:extLst>
              <a:ext uri="{FF2B5EF4-FFF2-40B4-BE49-F238E27FC236}">
                <a16:creationId xmlns:a16="http://schemas.microsoft.com/office/drawing/2014/main" id="{AA3DE1F0-F9EF-6327-3801-03E5179E66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/>
              <a:t>protein ze skupiny VEGF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/>
              <a:t>má klíčový význam v angiogenezi a vaskulogenezi u embryogeneze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/>
              <a:t>proangiogenní faktor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/>
              <a:t>je produkován planentárním trofoblastem, fyziologicky nízké koncentrace jsou produkovány v srdci, plicích, štítné žláze a kosterním svalstvu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/>
              <a:t>výrazně snížená koncentrace cirkulujícího volného PlGF byla pozorována u těhotných žen, u nichž následně došlo k vyvinutí preeklampsie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alt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Obrázek 4">
            <a:extLst>
              <a:ext uri="{FF2B5EF4-FFF2-40B4-BE49-F238E27FC236}">
                <a16:creationId xmlns:a16="http://schemas.microsoft.com/office/drawing/2014/main" id="{50E06015-A0A9-C88D-9F73-9137D1F85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07963"/>
            <a:ext cx="5976938" cy="651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4FE16BDA-BED3-9158-4D3B-1EC693F668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/>
              <a:t>PE- predikce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8728BA43-9ACA-FA0C-98D7-E5A5030DCA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95300" indent="-495300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/>
              <a:t>hodnocení anamnestických rizikových faktorů</a:t>
            </a:r>
          </a:p>
          <a:p>
            <a:pPr marL="495300" indent="-495300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/>
              <a:t>biofyzikální </a:t>
            </a:r>
          </a:p>
          <a:p>
            <a:pPr marL="914400" lvl="1" indent="-457200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cs-CZ" altLang="cs-CZ"/>
              <a:t>MAP (střední arteriální tlak) MAP = dTK + { ( sTK – dTk ) : 3 }) </a:t>
            </a:r>
          </a:p>
          <a:p>
            <a:pPr marL="914400" lvl="1" indent="-457200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cs-CZ" altLang="cs-CZ"/>
              <a:t>dopplerovské UZ měření uterinních arterií - flowmetrie uterinních arterií (PI UtA)  - nepřímo hodnotící utero-placentární (U-P) cirkulaci</a:t>
            </a:r>
          </a:p>
          <a:p>
            <a:pPr marL="495300" indent="-495300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/>
              <a:t>biochemické markery – PlGF, PAPP-A</a:t>
            </a:r>
          </a:p>
          <a:p>
            <a:pPr marL="495300" indent="-495300"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b="1">
                <a:solidFill>
                  <a:srgbClr val="CC0000"/>
                </a:solidFill>
              </a:rPr>
              <a:t>prevence: užití ASA 100 mg/večer před 14.týdnem  medikace do do 32- 34.týdne – profituje z toho 82 % pacientek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172BD9A-4703-25C8-BE81-008EFBB14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1139825"/>
          </a:xfrm>
        </p:spPr>
        <p:txBody>
          <a:bodyPr/>
          <a:lstStyle/>
          <a:p>
            <a:r>
              <a:rPr lang="cs-CZ" altLang="cs-CZ" sz="4600"/>
              <a:t>Historie VVV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81F3F15-CE81-A81A-D361-3B9252184F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4762500" cy="4806950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vrozené chromozomální aberace – typ genetické mutace </a:t>
            </a:r>
            <a:r>
              <a:rPr lang="cs-CZ" altLang="cs-CZ" sz="900">
                <a:latin typeface="Arial" panose="020B0604020202020204" pitchFamily="34" charset="0"/>
                <a:cs typeface="Arial" panose="020B0604020202020204" pitchFamily="34" charset="0"/>
              </a:rPr>
              <a:t>(poloha, počet chromozomů)</a:t>
            </a:r>
            <a:endParaRPr lang="cs-CZ" altLang="cs-CZ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VVV - již u kosterních nálezů (Sparta – </a:t>
            </a:r>
            <a:r>
              <a:rPr lang="cs-CZ" altLang="cs-CZ" sz="1600">
                <a:latin typeface="Arial" panose="020B0604020202020204" pitchFamily="34" charset="0"/>
                <a:cs typeface="Arial" panose="020B0604020202020204" pitchFamily="34" charset="0"/>
              </a:rPr>
              <a:t>infanticita postižených jedinců – oficiální</a:t>
            </a: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1866 – John L. Down (mongolismus) → 1959 - </a:t>
            </a:r>
            <a:r>
              <a:rPr lang="cs-CZ" altLang="cs-CZ" sz="2200">
                <a:latin typeface="Arial" panose="020B0604020202020204" pitchFamily="34" charset="0"/>
                <a:cs typeface="Arial" panose="020B0604020202020204" pitchFamily="34" charset="0"/>
              </a:rPr>
              <a:t>Jérôme Lejeune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200">
                <a:latin typeface="Arial" panose="020B0604020202020204" pitchFamily="34" charset="0"/>
                <a:cs typeface="Arial" panose="020B0604020202020204" pitchFamily="34" charset="0"/>
              </a:rPr>
              <a:t>1657(1960) – Thomas Bartholin - Klaus Patau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1960 – John Hilton Edwards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  <a:cs typeface="Arial" panose="020B0604020202020204" pitchFamily="34" charset="0"/>
              </a:rPr>
              <a:t>1962 – Thalidomidová aféra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200">
                <a:latin typeface="Arial" panose="020B0604020202020204" pitchFamily="34" charset="0"/>
                <a:cs typeface="Arial" panose="020B0604020202020204" pitchFamily="34" charset="0"/>
              </a:rPr>
              <a:t>incidence 3 - 5 %, celosvětově se narodí 6 %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6148" name="Picture 8" descr="https://media.springernature.com/relative-r300-703_m1050/springer-static/image/art%3A10.1038%2Fng1207-1417/MediaObjects/41588_2007_Article_BFng12071417_Figa_HTML.jpg">
            <a:extLst>
              <a:ext uri="{FF2B5EF4-FFF2-40B4-BE49-F238E27FC236}">
                <a16:creationId xmlns:a16="http://schemas.microsoft.com/office/drawing/2014/main" id="{DBA655E2-D61A-78AE-B3D1-AA1C1FB36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35163"/>
            <a:ext cx="17145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ovéPole 1">
            <a:extLst>
              <a:ext uri="{FF2B5EF4-FFF2-40B4-BE49-F238E27FC236}">
                <a16:creationId xmlns:a16="http://schemas.microsoft.com/office/drawing/2014/main" id="{787A6CF2-0712-D051-3F4D-72402CB41B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4025" y="3751263"/>
            <a:ext cx="1519238" cy="67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000">
                <a:solidFill>
                  <a:srgbClr val="00B0F0"/>
                </a:solidFill>
              </a:rPr>
              <a:t>https://www.nature.com/articles/ng1207-1417</a:t>
            </a:r>
          </a:p>
          <a:p>
            <a:endParaRPr lang="cs-CZ" altLang="cs-CZ"/>
          </a:p>
        </p:txBody>
      </p:sp>
      <p:pic>
        <p:nvPicPr>
          <p:cNvPr id="6150" name="Obrázek 2">
            <a:extLst>
              <a:ext uri="{FF2B5EF4-FFF2-40B4-BE49-F238E27FC236}">
                <a16:creationId xmlns:a16="http://schemas.microsoft.com/office/drawing/2014/main" id="{2F212452-FA6B-3582-2BCF-258E3235F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42999" r="55513" b="16402"/>
          <a:stretch>
            <a:fillRect/>
          </a:stretch>
        </p:blipFill>
        <p:spPr bwMode="auto">
          <a:xfrm>
            <a:off x="6875463" y="304800"/>
            <a:ext cx="1584325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ovéPole 3">
            <a:extLst>
              <a:ext uri="{FF2B5EF4-FFF2-40B4-BE49-F238E27FC236}">
                <a16:creationId xmlns:a16="http://schemas.microsoft.com/office/drawing/2014/main" id="{8EF38B50-FF4D-5032-F110-908A6828E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2760663"/>
            <a:ext cx="1714500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000">
                <a:solidFill>
                  <a:srgbClr val="00B0F0"/>
                </a:solidFill>
              </a:rPr>
              <a:t>https://www.researchgate.net/publication/21324718_Dr_Langdon_Down_1828-1896_and_%27mongolism%27</a:t>
            </a:r>
          </a:p>
        </p:txBody>
      </p:sp>
      <p:sp>
        <p:nvSpPr>
          <p:cNvPr id="6152" name="TextovéPole 4">
            <a:extLst>
              <a:ext uri="{FF2B5EF4-FFF2-40B4-BE49-F238E27FC236}">
                <a16:creationId xmlns:a16="http://schemas.microsoft.com/office/drawing/2014/main" id="{BA2B664C-9339-6582-046D-46939E2C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08850" y="6067425"/>
            <a:ext cx="15192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cs-CZ" altLang="cs-CZ" sz="1000">
                <a:solidFill>
                  <a:srgbClr val="00B0F0"/>
                </a:solidFill>
              </a:rPr>
              <a:t>https://litfl.com/klaus-patau/</a:t>
            </a:r>
          </a:p>
        </p:txBody>
      </p:sp>
      <p:pic>
        <p:nvPicPr>
          <p:cNvPr id="6153" name="Picture 10" descr="https://litfl.com/wp-content/uploads/2020/05/Klaus-Patau-1908-1975.jpeg">
            <a:extLst>
              <a:ext uri="{FF2B5EF4-FFF2-40B4-BE49-F238E27FC236}">
                <a16:creationId xmlns:a16="http://schemas.microsoft.com/office/drawing/2014/main" id="{5A6A8EAE-9603-984F-E3BF-FC1348978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254500"/>
            <a:ext cx="1452563" cy="193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2" descr="Thomas Bartholin (1616 - 1680)">
            <a:extLst>
              <a:ext uri="{FF2B5EF4-FFF2-40B4-BE49-F238E27FC236}">
                <a16:creationId xmlns:a16="http://schemas.microsoft.com/office/drawing/2014/main" id="{DF68501E-135E-8D71-8205-91DEFD6510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4254500"/>
            <a:ext cx="563562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Obrázek 5">
            <a:extLst>
              <a:ext uri="{FF2B5EF4-FFF2-40B4-BE49-F238E27FC236}">
                <a16:creationId xmlns:a16="http://schemas.microsoft.com/office/drawing/2014/main" id="{02D19571-54A9-3CE7-2894-ECCB234D4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37" t="17801" r="50787" b="37399"/>
          <a:stretch>
            <a:fillRect/>
          </a:stretch>
        </p:blipFill>
        <p:spPr bwMode="auto">
          <a:xfrm>
            <a:off x="7667625" y="4243388"/>
            <a:ext cx="124301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rázek 2">
            <a:extLst>
              <a:ext uri="{FF2B5EF4-FFF2-40B4-BE49-F238E27FC236}">
                <a16:creationId xmlns:a16="http://schemas.microsoft.com/office/drawing/2014/main" id="{FAD8A8C0-5FCA-44F0-4926-B3C3FA020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82563"/>
            <a:ext cx="6481762" cy="635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Obrázek 2">
            <a:extLst>
              <a:ext uri="{FF2B5EF4-FFF2-40B4-BE49-F238E27FC236}">
                <a16:creationId xmlns:a16="http://schemas.microsoft.com/office/drawing/2014/main" id="{98DA9A4A-45FA-8372-DA61-247792C0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2550"/>
            <a:ext cx="5903913" cy="669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Obrázek 3">
            <a:extLst>
              <a:ext uri="{FF2B5EF4-FFF2-40B4-BE49-F238E27FC236}">
                <a16:creationId xmlns:a16="http://schemas.microsoft.com/office/drawing/2014/main" id="{5601B92E-BBFA-B607-A37B-1727EB863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16402" r="38976" b="41600"/>
          <a:stretch>
            <a:fillRect/>
          </a:stretch>
        </p:blipFill>
        <p:spPr bwMode="auto">
          <a:xfrm>
            <a:off x="250825" y="188913"/>
            <a:ext cx="622141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Obrázek 4">
            <a:extLst>
              <a:ext uri="{FF2B5EF4-FFF2-40B4-BE49-F238E27FC236}">
                <a16:creationId xmlns:a16="http://schemas.microsoft.com/office/drawing/2014/main" id="{DF01E697-55EA-6572-6E02-FE3EE8AA6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t="31799" r="53149" b="27600"/>
          <a:stretch>
            <a:fillRect/>
          </a:stretch>
        </p:blipFill>
        <p:spPr bwMode="auto">
          <a:xfrm>
            <a:off x="4284663" y="3462338"/>
            <a:ext cx="4032250" cy="334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5CB23A6-28B7-4140-9C39-6FDB5CE9738B}"/>
              </a:ext>
            </a:extLst>
          </p:cNvPr>
          <p:cNvSpPr txBox="1"/>
          <p:nvPr/>
        </p:nvSpPr>
        <p:spPr>
          <a:xfrm>
            <a:off x="468313" y="5661025"/>
            <a:ext cx="33115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5">
                    <a:lumMod val="50000"/>
                  </a:schemeClr>
                </a:solidFill>
              </a:rPr>
              <a:t>https://www.lmsalpha.co.uk/features/integrated_test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>
            <a:extLst>
              <a:ext uri="{FF2B5EF4-FFF2-40B4-BE49-F238E27FC236}">
                <a16:creationId xmlns:a16="http://schemas.microsoft.com/office/drawing/2014/main" id="{AA465B8F-50AD-40F8-B0C8-E51906628DC5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549275"/>
            <a:ext cx="8496300" cy="5461000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Doporučení o laboratorním </a:t>
            </a:r>
            <a:r>
              <a:rPr lang="cs-CZ" altLang="cs-CZ" sz="18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screeningu</a:t>
            </a:r>
            <a:r>
              <a:rPr lang="cs-CZ" altLang="cs-CZ" sz="1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altLang="cs-CZ" sz="18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vrozených vývojových vad v prvním a druhém trimestru těhotenství</a:t>
            </a:r>
          </a:p>
          <a:p>
            <a:pPr lvl="1">
              <a:lnSpc>
                <a:spcPct val="80000"/>
              </a:lnSpc>
              <a:defRPr/>
            </a:pPr>
            <a:endParaRPr lang="cs-CZ" altLang="cs-CZ" sz="16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https://www.slg.cz/2018/doporuceni-o-laboratornim-screeningu-vvv-v-i-a-ii-trimestru-aktualizace</a:t>
            </a:r>
          </a:p>
          <a:p>
            <a:pPr lvl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Česká společnost klinické biochemie (ČSKB ČLS JEP) a Společnost lékařské genetiky a genomiky ČLS JEP (SLG ČLS JEP)</a:t>
            </a:r>
          </a:p>
          <a:p>
            <a:pPr lvl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Aktualizace schválená  v květnu 2018</a:t>
            </a:r>
          </a:p>
          <a:p>
            <a:pPr lvl="1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  <a:defRPr/>
            </a:pPr>
            <a:r>
              <a:rPr lang="cs-CZ" altLang="cs-CZ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Systém provádění </a:t>
            </a:r>
            <a:r>
              <a:rPr lang="cs-CZ" altLang="cs-CZ" sz="1600" b="1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screeningu</a:t>
            </a:r>
            <a:r>
              <a:rPr lang="cs-CZ" altLang="cs-CZ" sz="1600" b="1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</a:rPr>
              <a:t> v 1. a 2. trimestru je dán dohodou mezi laboratoří, gynekology a genetiky. </a:t>
            </a:r>
          </a:p>
          <a:p>
            <a:pPr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altLang="cs-CZ" sz="16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pic>
        <p:nvPicPr>
          <p:cNvPr id="49155" name="Picture 4">
            <a:extLst>
              <a:ext uri="{FF2B5EF4-FFF2-40B4-BE49-F238E27FC236}">
                <a16:creationId xmlns:a16="http://schemas.microsoft.com/office/drawing/2014/main" id="{11BFC81F-FFD2-DC42-7455-00BBD93D5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t="7454" r="11992" b="48764"/>
          <a:stretch>
            <a:fillRect/>
          </a:stretch>
        </p:blipFill>
        <p:spPr bwMode="auto">
          <a:xfrm>
            <a:off x="2051050" y="4149725"/>
            <a:ext cx="5400675" cy="246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1EB0999-36CB-9D22-5D39-187C941CDF3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333375"/>
            <a:ext cx="8229600" cy="626427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 b="1">
                <a:solidFill>
                  <a:schemeClr val="hlink"/>
                </a:solidFill>
                <a:latin typeface="Verdana" panose="020B0604030504040204" pitchFamily="34" charset="0"/>
              </a:rPr>
              <a:t>  </a:t>
            </a:r>
            <a:r>
              <a:rPr lang="cs-CZ" altLang="cs-CZ" sz="1800" b="1">
                <a:solidFill>
                  <a:srgbClr val="262699"/>
                </a:solidFill>
                <a:latin typeface="Verdana" panose="020B0604030504040204" pitchFamily="34" charset="0"/>
              </a:rPr>
              <a:t>1. Sekvenční varianta integrovaného testu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   10+0 -11+3: PAPP-A, resp. volný  </a:t>
            </a:r>
            <a:r>
              <a:rPr lang="el-GR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β</a:t>
            </a: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hCG , ev. PlGF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   11+0 - 13+6: měření NT sonografistou certifikovaným a    pravidelně auditovaným u  FMF Londýn.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   Předběžné vyhodnocení testu, vysoce pozitivní screening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   (obvykle riziko vyšší než 1:100) řešit okamžitě.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   Ostatní těhotné ženy pokračují do 2. trimestru 15+0 – 20+0: AFP, hCG, uE3.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    Společné vyhodnocení po dokončení všech vyšetření.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    </a:t>
            </a:r>
            <a:r>
              <a:rPr lang="cs-CZ" altLang="cs-CZ" sz="1200" i="1">
                <a:solidFill>
                  <a:srgbClr val="262699"/>
                </a:solidFill>
                <a:latin typeface="Verdana" panose="020B0604030504040204" pitchFamily="34" charset="0"/>
              </a:rPr>
              <a:t>V místech, kde není možné nabídnout spolehlivé měření NT je doporučován sérum integrovaný test, který vyhodnocuje  pouze biochemické markery stanovené v krvi v obou trimestrech. 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262699"/>
                </a:solidFill>
                <a:latin typeface="Verdana" panose="020B0604030504040204" pitchFamily="34" charset="0"/>
              </a:rPr>
              <a:t>2. </a:t>
            </a:r>
            <a:r>
              <a:rPr lang="cs-CZ" altLang="cs-CZ" sz="2000" b="1">
                <a:solidFill>
                  <a:srgbClr val="262699"/>
                </a:solidFill>
                <a:latin typeface="Verdana" panose="020B0604030504040204" pitchFamily="34" charset="0"/>
              </a:rPr>
              <a:t>Kombinovaný test</a:t>
            </a:r>
            <a:endParaRPr lang="cs-CZ" altLang="cs-CZ" sz="1800" b="1">
              <a:solidFill>
                <a:srgbClr val="262699"/>
              </a:solidFill>
              <a:latin typeface="Verdan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000">
                <a:solidFill>
                  <a:srgbClr val="262699"/>
                </a:solidFill>
                <a:latin typeface="Verdana" panose="020B0604030504040204" pitchFamily="34" charset="0"/>
              </a:rPr>
              <a:t>    </a:t>
            </a: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10+0 - 13+6: PAPP-A, volný </a:t>
            </a:r>
            <a:r>
              <a:rPr lang="el-GR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β</a:t>
            </a: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HCG, ev. PlGF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    11+3 – 13+6: změření NT sonografistou certifikovaným a pravidelně auditovaným u FMF Londýn . Výtěžnost tohoto testu je vyšší při odběru biochemických markerů v 10. – 11. týdnu než při odběru ve 13. týdnu.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cs-CZ" sz="1800" b="1">
                <a:solidFill>
                  <a:srgbClr val="262699"/>
                </a:solidFill>
                <a:latin typeface="Verdana" panose="020B0604030504040204" pitchFamily="34" charset="0"/>
              </a:rPr>
              <a:t>3</a:t>
            </a:r>
            <a:r>
              <a:rPr lang="en-US" altLang="cs-CZ" sz="2000" b="1">
                <a:solidFill>
                  <a:srgbClr val="262699"/>
                </a:solidFill>
                <a:latin typeface="Verdana" panose="020B0604030504040204" pitchFamily="34" charset="0"/>
              </a:rPr>
              <a:t>. Biochemický screening v 2. trimestru – (triple nebo double test)</a:t>
            </a:r>
            <a:r>
              <a:rPr lang="cs-CZ" altLang="cs-CZ" sz="2000" b="1">
                <a:solidFill>
                  <a:srgbClr val="262699"/>
                </a:solidFill>
                <a:latin typeface="Verdana" panose="020B0604030504040204" pitchFamily="34" charset="0"/>
              </a:rPr>
              <a:t> 15+0 – 20+0: AFP, hCG, resp. uE3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>
                <a:solidFill>
                  <a:srgbClr val="262699"/>
                </a:solidFill>
                <a:latin typeface="Verdana" panose="020B0604030504040204" pitchFamily="34" charset="0"/>
              </a:rPr>
              <a:t>     </a:t>
            </a:r>
            <a:r>
              <a:rPr lang="cs-CZ" altLang="cs-CZ" sz="1800">
                <a:solidFill>
                  <a:srgbClr val="262699"/>
                </a:solidFill>
                <a:latin typeface="Verdana" panose="020B0604030504040204" pitchFamily="34" charset="0"/>
              </a:rPr>
              <a:t>Samostatně prováděný je vhodný pro ženy, které se dostaví pozdě na vyšetření v 1. trimestru, nebo při později zjištěné graviditě.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262699"/>
              </a:solidFill>
              <a:latin typeface="Verdana" panose="020B0604030504040204" pitchFamily="34" charset="0"/>
            </a:endParaRP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600">
                <a:solidFill>
                  <a:srgbClr val="262699"/>
                </a:solidFill>
                <a:latin typeface="Verdana" panose="020B0604030504040204" pitchFamily="34" charset="0"/>
              </a:rPr>
              <a:t>    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6D8EE663-8A33-B2C0-315E-7282B0054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sz="4600" b="1">
                <a:latin typeface="Arial" panose="020B0604020202020204" pitchFamily="34" charset="0"/>
              </a:rPr>
              <a:t>Vyhodnocení rizika</a:t>
            </a:r>
            <a:r>
              <a:rPr lang="cs-CZ" altLang="cs-CZ" sz="4600">
                <a:latin typeface="Arial" panose="020B0604020202020204" pitchFamily="34" charset="0"/>
              </a:rPr>
              <a:t> a faktory ovlivňující screening VVV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399F997A-3A0A-2D6D-129B-C6BBCF79E2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2060575"/>
            <a:ext cx="8226425" cy="4386263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Data ze žádanky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cs-CZ" altLang="cs-CZ">
                <a:latin typeface="Arial" panose="020B0604020202020204" pitchFamily="34" charset="0"/>
              </a:rPr>
              <a:t>anamnestická data těhotné ženy 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cs-CZ" altLang="cs-CZ">
                <a:latin typeface="Arial" panose="020B0604020202020204" pitchFamily="34" charset="0"/>
              </a:rPr>
              <a:t>data z UZ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</a:pPr>
            <a:r>
              <a:rPr lang="cs-CZ" altLang="cs-CZ">
                <a:latin typeface="Arial" panose="020B0604020202020204" pitchFamily="34" charset="0"/>
              </a:rPr>
              <a:t>biochemické markery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Software Alpha</a:t>
            </a:r>
          </a:p>
          <a:p>
            <a:pPr>
              <a:lnSpc>
                <a:spcPct val="90000"/>
              </a:lnSpc>
            </a:pPr>
            <a:r>
              <a:rPr lang="cs-CZ" altLang="cs-CZ"/>
              <a:t>  → </a:t>
            </a:r>
            <a:r>
              <a:rPr lang="cs-CZ" altLang="cs-CZ">
                <a:solidFill>
                  <a:srgbClr val="CC0000"/>
                </a:solidFill>
              </a:rPr>
              <a:t>MoM</a:t>
            </a:r>
            <a:r>
              <a:rPr lang="cs-CZ" altLang="cs-CZ"/>
              <a:t> – </a:t>
            </a:r>
            <a:r>
              <a:rPr lang="cs-CZ" altLang="cs-CZ">
                <a:solidFill>
                  <a:srgbClr val="CC0000"/>
                </a:solidFill>
              </a:rPr>
              <a:t>multiple of Median!!!</a:t>
            </a:r>
            <a:r>
              <a:rPr lang="cs-CZ" altLang="cs-CZ">
                <a:latin typeface="Arial" panose="020B0604020202020204" pitchFamily="34" charset="0"/>
              </a:rPr>
              <a:t>   </a:t>
            </a:r>
          </a:p>
          <a:p>
            <a:pPr>
              <a:lnSpc>
                <a:spcPct val="90000"/>
              </a:lnSpc>
            </a:pPr>
            <a:r>
              <a:rPr lang="cs-CZ" altLang="cs-CZ">
                <a:latin typeface="Arial" panose="020B0604020202020204" pitchFamily="34" charset="0"/>
              </a:rPr>
              <a:t> </a:t>
            </a: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cs-CZ" altLang="cs-CZ">
                <a:latin typeface="Arial" panose="020B0604020202020204" pitchFamily="34" charset="0"/>
              </a:rPr>
              <a:t>číselné vyjádření pravděpodobnosti přítomnosti některé ze sledovaných vrozených vývojových vad</a:t>
            </a:r>
          </a:p>
          <a:p>
            <a:pPr>
              <a:lnSpc>
                <a:spcPct val="90000"/>
              </a:lnSpc>
            </a:pPr>
            <a:endParaRPr lang="cs-CZ" altLang="cs-CZ">
              <a:latin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cs-CZ" altLang="cs-CZ" b="1">
                <a:solidFill>
                  <a:srgbClr val="CC0000"/>
                </a:solidFill>
                <a:latin typeface="Arial" panose="020B0604020202020204" pitchFamily="34" charset="0"/>
              </a:rPr>
              <a:t>v poměru 1 : XXX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>
            <a:extLst>
              <a:ext uri="{FF2B5EF4-FFF2-40B4-BE49-F238E27FC236}">
                <a16:creationId xmlns:a16="http://schemas.microsoft.com/office/drawing/2014/main" id="{FEB5E20E-0F31-1C68-04E7-EDA0EF692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9" t="19189" r="14948" b="52766"/>
          <a:stretch>
            <a:fillRect/>
          </a:stretch>
        </p:blipFill>
        <p:spPr bwMode="auto">
          <a:xfrm>
            <a:off x="395288" y="4797425"/>
            <a:ext cx="4321175" cy="126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7" descr="hmotnost">
            <a:extLst>
              <a:ext uri="{FF2B5EF4-FFF2-40B4-BE49-F238E27FC236}">
                <a16:creationId xmlns:a16="http://schemas.microsoft.com/office/drawing/2014/main" id="{81B2B53E-19CC-A63A-EAD7-10C9BC86A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25" y="0"/>
            <a:ext cx="404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1" name="Oval 9">
            <a:extLst>
              <a:ext uri="{FF2B5EF4-FFF2-40B4-BE49-F238E27FC236}">
                <a16:creationId xmlns:a16="http://schemas.microsoft.com/office/drawing/2014/main" id="{C77E3AB2-7743-4AF2-BFF6-CB7A98495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7813" y="2492375"/>
            <a:ext cx="1079500" cy="576263"/>
          </a:xfrm>
          <a:prstGeom prst="ellipse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5301" name="Obrázek 2">
            <a:extLst>
              <a:ext uri="{FF2B5EF4-FFF2-40B4-BE49-F238E27FC236}">
                <a16:creationId xmlns:a16="http://schemas.microsoft.com/office/drawing/2014/main" id="{6FC3AC98-E8CE-A953-C53B-F2E86A756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800"/>
            <a:ext cx="32099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9874" name="Group 2">
            <a:extLst>
              <a:ext uri="{FF2B5EF4-FFF2-40B4-BE49-F238E27FC236}">
                <a16:creationId xmlns:a16="http://schemas.microsoft.com/office/drawing/2014/main" id="{B23D74C2-5F00-44B3-B6BF-D8C0F48EC523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1974850"/>
          <a:ext cx="8640762" cy="3779838"/>
        </p:xfrm>
        <a:graphic>
          <a:graphicData uri="http://schemas.openxmlformats.org/drawingml/2006/table">
            <a:tbl>
              <a:tblPr/>
              <a:tblGrid>
                <a:gridCol w="876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90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6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31582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věk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PAPP-A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FHCG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bez 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+ 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91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2,31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2,6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panose="020B0604020202020204" pitchFamily="34" charset="0"/>
                        </a:rPr>
                        <a:t>1:20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91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0,22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0,69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Arial" panose="020B0604020202020204" pitchFamily="34" charset="0"/>
                        </a:rPr>
                        <a:t>1:2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7721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0,48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1:60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missed ab.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91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0,59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1,74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1:330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1:12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91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0,19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3,54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&gt;1:2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91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0,93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2,0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91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0,16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2,2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91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median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0,35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0,99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ovéPole 7">
            <a:extLst>
              <a:ext uri="{FF2B5EF4-FFF2-40B4-BE49-F238E27FC236}">
                <a16:creationId xmlns:a16="http://schemas.microsoft.com/office/drawing/2014/main" id="{58F75180-0B82-4E1A-849C-D953B4967ED4}"/>
              </a:ext>
            </a:extLst>
          </p:cNvPr>
          <p:cNvSpPr txBox="1"/>
          <p:nvPr/>
        </p:nvSpPr>
        <p:spPr>
          <a:xfrm>
            <a:off x="971550" y="836613"/>
            <a:ext cx="7367588" cy="387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T21  - </a:t>
            </a:r>
            <a:r>
              <a:rPr lang="cs-CZ" sz="2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I.trimestr</a:t>
            </a:r>
            <a:r>
              <a:rPr lang="cs-CZ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posledních dvou letech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031" name="Group 111">
            <a:extLst>
              <a:ext uri="{FF2B5EF4-FFF2-40B4-BE49-F238E27FC236}">
                <a16:creationId xmlns:a16="http://schemas.microsoft.com/office/drawing/2014/main" id="{DD938A5F-46C8-4E66-8782-74E614032647}"/>
              </a:ext>
            </a:extLst>
          </p:cNvPr>
          <p:cNvGraphicFramePr>
            <a:graphicFrameLocks noGrp="1"/>
          </p:cNvGraphicFramePr>
          <p:nvPr/>
        </p:nvGraphicFramePr>
        <p:xfrm>
          <a:off x="501650" y="1476375"/>
          <a:ext cx="7802563" cy="1858963"/>
        </p:xfrm>
        <a:graphic>
          <a:graphicData uri="http://schemas.openxmlformats.org/drawingml/2006/table">
            <a:tbl>
              <a:tblPr/>
              <a:tblGrid>
                <a:gridCol w="409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5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39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39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40079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věk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PAPP-A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FHCG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T21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bez/s 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T18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bez/s 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T13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bez/s 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24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1:70/ 1:210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1:4/ 1:65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1:13/1:65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353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0,11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0,25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1:120/1:4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1:2/1:2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1:9/1:5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5,4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437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0,17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1:2100/ 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1:420/ 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1:280/ 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-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849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0,21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0,29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1:1900/1:18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1:440/1:2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1:290/1:5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6,7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59450" name="Přímá spojnice se šipkou 7">
            <a:extLst>
              <a:ext uri="{FF2B5EF4-FFF2-40B4-BE49-F238E27FC236}">
                <a16:creationId xmlns:a16="http://schemas.microsoft.com/office/drawing/2014/main" id="{7BEE88EB-5FB3-5B68-1D88-20E7D8D3901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763713" y="4724400"/>
            <a:ext cx="0" cy="215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82041" name="Group 121">
            <a:extLst>
              <a:ext uri="{FF2B5EF4-FFF2-40B4-BE49-F238E27FC236}">
                <a16:creationId xmlns:a16="http://schemas.microsoft.com/office/drawing/2014/main" id="{BC133BC5-3F82-421D-B63D-F5E9531CEE48}"/>
              </a:ext>
            </a:extLst>
          </p:cNvPr>
          <p:cNvGraphicFramePr>
            <a:graphicFrameLocks noGrp="1"/>
          </p:cNvGraphicFramePr>
          <p:nvPr/>
        </p:nvGraphicFramePr>
        <p:xfrm>
          <a:off x="598488" y="4559300"/>
          <a:ext cx="7875587" cy="1736725"/>
        </p:xfrm>
        <a:graphic>
          <a:graphicData uri="http://schemas.openxmlformats.org/drawingml/2006/table">
            <a:tbl>
              <a:tblPr/>
              <a:tblGrid>
                <a:gridCol w="288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4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9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87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668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3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5253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63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47818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věk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PAPP-A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FHCG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T21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bez/s 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T18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bez/s 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T13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bez/s 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NT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390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panose="020B0604030504040204" pitchFamily="34" charset="0"/>
                        </a:rPr>
                        <a:t>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400" b="1" i="0" u="none" strike="noStrike" cap="none" normalizeH="0" baseline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v </a:t>
                      </a:r>
                      <a:r>
                        <a:rPr kumimoji="0" lang="cs-CZ" altLang="cs-CZ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lab</a:t>
                      </a: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. nestanoveno GA 9+3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5,5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718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panose="020B0604030504040204" pitchFamily="34" charset="0"/>
                        </a:rPr>
                        <a:t>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0,14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0,31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1:60/ 1:2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1:3/ 1:2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1:8/1:5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5,3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98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333CC"/>
                          </a:solidFill>
                          <a:effectLst/>
                          <a:latin typeface="Verdana" panose="020B0604030504040204" pitchFamily="34" charset="0"/>
                        </a:rPr>
                        <a:t>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27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0,32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1:5600/1: 2000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1:2100/1:6100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1:1400/1:  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        4200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1,8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ovéPole 12">
            <a:extLst>
              <a:ext uri="{FF2B5EF4-FFF2-40B4-BE49-F238E27FC236}">
                <a16:creationId xmlns:a16="http://schemas.microsoft.com/office/drawing/2014/main" id="{F4156CC3-6235-44AE-950D-32C970F8A778}"/>
              </a:ext>
            </a:extLst>
          </p:cNvPr>
          <p:cNvSpPr txBox="1"/>
          <p:nvPr/>
        </p:nvSpPr>
        <p:spPr>
          <a:xfrm>
            <a:off x="611188" y="938213"/>
            <a:ext cx="7693025" cy="387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T18 – I. trimestr - v posledních dvou letech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CD427EC-8FE0-47E3-8DA2-5CB305DCF108}"/>
              </a:ext>
            </a:extLst>
          </p:cNvPr>
          <p:cNvSpPr txBox="1"/>
          <p:nvPr/>
        </p:nvSpPr>
        <p:spPr>
          <a:xfrm>
            <a:off x="611188" y="3908425"/>
            <a:ext cx="7870825" cy="387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T13 – I. trimestr – v posledních dvou letech </a:t>
            </a:r>
          </a:p>
        </p:txBody>
      </p:sp>
      <p:cxnSp>
        <p:nvCxnSpPr>
          <p:cNvPr id="59500" name="Přímá spojnice se šipkou 7">
            <a:extLst>
              <a:ext uri="{FF2B5EF4-FFF2-40B4-BE49-F238E27FC236}">
                <a16:creationId xmlns:a16="http://schemas.microsoft.com/office/drawing/2014/main" id="{E0DFA44A-FDC1-43F8-73E2-F3B160D81B5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771775" y="5211763"/>
            <a:ext cx="0" cy="215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501" name="Přímá spojnice se šipkou 7">
            <a:extLst>
              <a:ext uri="{FF2B5EF4-FFF2-40B4-BE49-F238E27FC236}">
                <a16:creationId xmlns:a16="http://schemas.microsoft.com/office/drawing/2014/main" id="{73C7BFA1-FDAE-4059-8E3C-A1D2DE025AB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908175" y="5214938"/>
            <a:ext cx="0" cy="215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932" name="Group 36">
            <a:extLst>
              <a:ext uri="{FF2B5EF4-FFF2-40B4-BE49-F238E27FC236}">
                <a16:creationId xmlns:a16="http://schemas.microsoft.com/office/drawing/2014/main" id="{A566F9B2-7B49-44EB-975C-166703AB4A20}"/>
              </a:ext>
            </a:extLst>
          </p:cNvPr>
          <p:cNvGraphicFramePr>
            <a:graphicFrameLocks noGrp="1"/>
          </p:cNvGraphicFramePr>
          <p:nvPr/>
        </p:nvGraphicFramePr>
        <p:xfrm>
          <a:off x="841375" y="2911475"/>
          <a:ext cx="7704138" cy="1035050"/>
        </p:xfrm>
        <a:graphic>
          <a:graphicData uri="http://schemas.openxmlformats.org/drawingml/2006/table">
            <a:tbl>
              <a:tblPr/>
              <a:tblGrid>
                <a:gridCol w="91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2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3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95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2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176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88422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věk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AFP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9933FF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HCG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Ue3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MoM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Riziko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1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33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0,65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1,42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0,57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1:75,T18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14"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9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40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0,37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4,5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0,63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buClr>
                          <a:schemeClr val="hlink"/>
                        </a:buClr>
                        <a:defRPr sz="28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1pPr>
                      <a:lvl2pPr marL="742950" indent="-285750" eaLnBrk="0" hangingPunct="0">
                        <a:buClr>
                          <a:schemeClr val="accent2"/>
                        </a:buClr>
                        <a:defRPr sz="24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2pPr>
                      <a:lvl3pPr marL="1143000" indent="-228600" eaLnBrk="0" hangingPunct="0">
                        <a:buClr>
                          <a:schemeClr val="tx2"/>
                        </a:buClr>
                        <a:defRPr sz="2000"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3pPr>
                      <a:lvl4pPr marL="1600200" indent="-228600" eaLnBrk="0" hangingPunct="0">
                        <a:buClr>
                          <a:schemeClr val="accent2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4pPr>
                      <a:lvl5pPr marL="2057400" indent="-228600" eaLnBrk="0" hangingPunct="0">
                        <a:buClr>
                          <a:schemeClr val="hlink"/>
                        </a:buClr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33FF"/>
                          </a:solidFill>
                          <a:effectLst/>
                          <a:latin typeface="Verdana" panose="020B0604030504040204" pitchFamily="34" charset="0"/>
                        </a:rPr>
                        <a:t>1:2,T18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61472" name="Přímá spojnice se šipkou 3">
            <a:extLst>
              <a:ext uri="{FF2B5EF4-FFF2-40B4-BE49-F238E27FC236}">
                <a16:creationId xmlns:a16="http://schemas.microsoft.com/office/drawing/2014/main" id="{62446109-6522-9842-8EFF-4CC85923EFE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62950" y="3429000"/>
            <a:ext cx="0" cy="215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473" name="Přímá spojnice se šipkou 6">
            <a:extLst>
              <a:ext uri="{FF2B5EF4-FFF2-40B4-BE49-F238E27FC236}">
                <a16:creationId xmlns:a16="http://schemas.microsoft.com/office/drawing/2014/main" id="{0D25EABA-A98C-D2D0-F5FD-D71779AF92B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88350" y="3730625"/>
            <a:ext cx="0" cy="21590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ovéPole 7">
            <a:extLst>
              <a:ext uri="{FF2B5EF4-FFF2-40B4-BE49-F238E27FC236}">
                <a16:creationId xmlns:a16="http://schemas.microsoft.com/office/drawing/2014/main" id="{7F20BBDF-3ECA-4C57-B24D-C300386A72CE}"/>
              </a:ext>
            </a:extLst>
          </p:cNvPr>
          <p:cNvSpPr txBox="1"/>
          <p:nvPr/>
        </p:nvSpPr>
        <p:spPr>
          <a:xfrm>
            <a:off x="979488" y="1773238"/>
            <a:ext cx="7429500" cy="3873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T21 - </a:t>
            </a:r>
            <a:r>
              <a:rPr lang="cs-CZ" sz="2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II.trimestr</a:t>
            </a:r>
            <a:r>
              <a:rPr lang="cs-CZ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 posledních dvou letech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>
            <a:extLst>
              <a:ext uri="{FF2B5EF4-FFF2-40B4-BE49-F238E27FC236}">
                <a16:creationId xmlns:a16="http://schemas.microsoft.com/office/drawing/2014/main" id="{4110B184-0A72-9A71-9F02-F3995566A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1139825"/>
          </a:xfrm>
        </p:spPr>
        <p:txBody>
          <a:bodyPr/>
          <a:lstStyle/>
          <a:p>
            <a:r>
              <a:rPr lang="cs-CZ" altLang="cs-CZ"/>
              <a:t>Situace v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E2F959-9038-4F2A-B8AD-AA2CB732C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4625"/>
            <a:ext cx="8226425" cy="5008563"/>
          </a:xfrm>
        </p:spPr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registr – od r. 1964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80.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léta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- vyšetřováním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AFP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 hodnotilo se společné riziko s věkem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ženám nad 35 let byla 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automatic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ky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nabízena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AMC</a:t>
            </a: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90.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léta -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ve 2. </a:t>
            </a:r>
            <a:r>
              <a:rPr lang="en-GB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trimestr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(AFP,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hCG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uE3) prováděn u všech těhotných</a:t>
            </a:r>
            <a:endParaRPr lang="en-GB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 roce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2000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se rozšířilo vyšetřování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v 1.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trime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screening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se posunul od laboratorních 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markerů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ke</a:t>
            </a:r>
            <a:r>
              <a:rPr lang="en-GB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gyne</a:t>
            </a:r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olog</a:t>
            </a:r>
            <a:r>
              <a:rPr lang="cs-CZ" alt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ickým</a:t>
            </a:r>
            <a:endParaRPr lang="cs-CZ" alt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buFont typeface="Times New Roman" panose="02020603050405020304" pitchFamily="18" charset="0"/>
              <a:buChar char="–"/>
              <a:defRPr/>
            </a:pP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více než 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90%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ž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 </a:t>
            </a:r>
            <a:r>
              <a:rPr lang="en-GB" alt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prenat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á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ní Dg</a:t>
            </a:r>
            <a:r>
              <a:rPr lang="en-GB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DS </a:t>
            </a:r>
            <a:r>
              <a:rPr lang="cs-CZ" altLang="cs-CZ" sz="2000" dirty="0">
                <a:latin typeface="Arial" panose="020B0604020202020204" pitchFamily="34" charset="0"/>
                <a:cs typeface="Arial" panose="020B0604020202020204" pitchFamily="34" charset="0"/>
              </a:rPr>
              <a:t>u plodu zvolí předčasné ukončení těhotenství</a:t>
            </a:r>
            <a:endParaRPr lang="en-GB" alt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Incidence v ČR</a:t>
            </a:r>
          </a:p>
          <a:p>
            <a:pPr marL="0" indent="0">
              <a:defRPr/>
            </a:pPr>
            <a:r>
              <a:rPr lang="cs-CZ" alt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2015:  </a:t>
            </a:r>
            <a:r>
              <a:rPr lang="cs-CZ" alt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271 Down (264 ukončeno) , 78 </a:t>
            </a:r>
            <a:r>
              <a:rPr lang="cs-CZ" alt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Edwards</a:t>
            </a:r>
            <a:r>
              <a:rPr lang="cs-CZ" alt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(vše ukončeno), 25 </a:t>
            </a:r>
            <a:r>
              <a:rPr lang="cs-CZ" alt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Patau</a:t>
            </a:r>
            <a:r>
              <a:rPr lang="cs-CZ" alt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(vše ukončeno)</a:t>
            </a:r>
          </a:p>
          <a:p>
            <a:pPr marL="0" indent="0">
              <a:defRPr/>
            </a:pPr>
            <a:r>
              <a:rPr lang="cs-CZ" alt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2018:  </a:t>
            </a:r>
            <a:r>
              <a:rPr lang="cs-CZ" alt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277 Down (271 ukončeno),  88 </a:t>
            </a:r>
            <a:r>
              <a:rPr lang="cs-CZ" alt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Edwards</a:t>
            </a:r>
            <a:r>
              <a:rPr lang="cs-CZ" alt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(86 ukončeno), 33 </a:t>
            </a:r>
            <a:r>
              <a:rPr lang="cs-CZ" alt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Pattau</a:t>
            </a:r>
            <a:r>
              <a:rPr lang="cs-CZ" alt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(32 ukončeno)</a:t>
            </a:r>
          </a:p>
          <a:p>
            <a:pPr algn="ctr">
              <a:lnSpc>
                <a:spcPct val="80000"/>
              </a:lnSpc>
              <a:defRPr/>
            </a:pPr>
            <a:endParaRPr lang="cs-CZ" altLang="cs-CZ" sz="2800" dirty="0">
              <a:latin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cs-CZ" altLang="cs-CZ" sz="2400" dirty="0">
                <a:latin typeface="Arial" panose="020B0604020202020204" pitchFamily="34" charset="0"/>
              </a:rPr>
              <a:t>Diagnostikováno v průměru v </a:t>
            </a:r>
            <a:r>
              <a:rPr lang="cs-CZ" altLang="cs-CZ" sz="2400" b="1" dirty="0">
                <a:latin typeface="Arial" panose="020B0604020202020204" pitchFamily="34" charset="0"/>
              </a:rPr>
              <a:t>15,5 </a:t>
            </a:r>
            <a:r>
              <a:rPr lang="cs-CZ" altLang="cs-CZ" sz="2400" dirty="0">
                <a:latin typeface="Arial" panose="020B0604020202020204" pitchFamily="34" charset="0"/>
              </a:rPr>
              <a:t>týdnu GA</a:t>
            </a:r>
          </a:p>
          <a:p>
            <a:pPr algn="ctr">
              <a:lnSpc>
                <a:spcPct val="80000"/>
              </a:lnSpc>
              <a:defRPr/>
            </a:pPr>
            <a:r>
              <a:rPr lang="cs-CZ" altLang="cs-CZ" sz="2400" b="1" dirty="0">
                <a:latin typeface="Arial" panose="020B0604020202020204" pitchFamily="34" charset="0"/>
              </a:rPr>
              <a:t>5 000 pozitivní </a:t>
            </a:r>
            <a:r>
              <a:rPr lang="cs-CZ" altLang="cs-CZ" sz="2400" b="1" dirty="0" err="1">
                <a:latin typeface="Arial" panose="020B0604020202020204" pitchFamily="34" charset="0"/>
              </a:rPr>
              <a:t>screening</a:t>
            </a:r>
            <a:r>
              <a:rPr lang="cs-CZ" altLang="cs-CZ" sz="2400" dirty="0">
                <a:latin typeface="Arial" panose="020B0604020202020204" pitchFamily="34" charset="0"/>
              </a:rPr>
              <a:t> / 100 000  (PPH 5 %)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>
            <a:extLst>
              <a:ext uri="{FF2B5EF4-FFF2-40B4-BE49-F238E27FC236}">
                <a16:creationId xmlns:a16="http://schemas.microsoft.com/office/drawing/2014/main" id="{6024969D-5CDF-B44F-E642-8A5F545BA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2565400"/>
            <a:ext cx="7507288" cy="1568450"/>
          </a:xfrm>
        </p:spPr>
        <p:txBody>
          <a:bodyPr/>
          <a:lstStyle/>
          <a:p>
            <a:r>
              <a:rPr lang="cs-CZ" altLang="cs-CZ" b="1"/>
              <a:t>Laboratorní kazuistiky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>
            <a:extLst>
              <a:ext uri="{FF2B5EF4-FFF2-40B4-BE49-F238E27FC236}">
                <a16:creationId xmlns:a16="http://schemas.microsoft.com/office/drawing/2014/main" id="{EF754870-C6C0-45D4-A3FA-107655BB9274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827088" y="260350"/>
            <a:ext cx="7772400" cy="612775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Nefrotický syndrom</a:t>
            </a:r>
          </a:p>
        </p:txBody>
      </p:sp>
      <p:pic>
        <p:nvPicPr>
          <p:cNvPr id="65539" name="Obrázek 4">
            <a:extLst>
              <a:ext uri="{FF2B5EF4-FFF2-40B4-BE49-F238E27FC236}">
                <a16:creationId xmlns:a16="http://schemas.microsoft.com/office/drawing/2014/main" id="{9C76BC71-ACE9-439A-2D61-2A51288AB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8" y="1290638"/>
            <a:ext cx="7235825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TextovéPole 1">
            <a:extLst>
              <a:ext uri="{FF2B5EF4-FFF2-40B4-BE49-F238E27FC236}">
                <a16:creationId xmlns:a16="http://schemas.microsoft.com/office/drawing/2014/main" id="{FC209217-D261-F0FB-2110-372318D6B0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876925"/>
            <a:ext cx="7362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chemeClr val="tx1"/>
                </a:solidFill>
              </a:rPr>
              <a:t>↑f</a:t>
            </a:r>
            <a:r>
              <a:rPr lang="cs-CZ" altLang="cs-CZ">
                <a:solidFill>
                  <a:schemeClr val="tx1"/>
                </a:solidFill>
                <a:latin typeface="Symbol" panose="05050102010706020507" pitchFamily="18" charset="2"/>
              </a:rPr>
              <a:t>b</a:t>
            </a:r>
            <a:r>
              <a:rPr lang="cs-CZ" altLang="cs-CZ">
                <a:solidFill>
                  <a:schemeClr val="tx1"/>
                </a:solidFill>
              </a:rPr>
              <a:t>HCG též u dendritické triploidie často paternální molou</a:t>
            </a:r>
          </a:p>
        </p:txBody>
      </p:sp>
      <p:sp>
        <p:nvSpPr>
          <p:cNvPr id="65541" name="TextovéPole 2">
            <a:extLst>
              <a:ext uri="{FF2B5EF4-FFF2-40B4-BE49-F238E27FC236}">
                <a16:creationId xmlns:a16="http://schemas.microsoft.com/office/drawing/2014/main" id="{F9298E67-86ED-F37F-0620-BB79936FC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64275" y="3933825"/>
            <a:ext cx="2879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>
                <a:solidFill>
                  <a:srgbClr val="C00000"/>
                </a:solidFill>
              </a:rPr>
              <a:t>total HCGB 440 403 IU/l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>
            <a:extLst>
              <a:ext uri="{FF2B5EF4-FFF2-40B4-BE49-F238E27FC236}">
                <a16:creationId xmlns:a16="http://schemas.microsoft.com/office/drawing/2014/main" id="{025A4108-B9BB-6F28-86EC-BDBA4481D0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Gastroschíza</a:t>
            </a:r>
          </a:p>
        </p:txBody>
      </p:sp>
      <p:pic>
        <p:nvPicPr>
          <p:cNvPr id="67587" name="Obrázek 3">
            <a:extLst>
              <a:ext uri="{FF2B5EF4-FFF2-40B4-BE49-F238E27FC236}">
                <a16:creationId xmlns:a16="http://schemas.microsoft.com/office/drawing/2014/main" id="{4FDEE6E6-23F2-B6D5-FA68-B9B5B021B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t="47198" r="66136" b="12201"/>
          <a:stretch>
            <a:fillRect/>
          </a:stretch>
        </p:blipFill>
        <p:spPr bwMode="auto">
          <a:xfrm>
            <a:off x="1401763" y="1916113"/>
            <a:ext cx="6446837" cy="424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>
            <a:extLst>
              <a:ext uri="{FF2B5EF4-FFF2-40B4-BE49-F238E27FC236}">
                <a16:creationId xmlns:a16="http://schemas.microsoft.com/office/drawing/2014/main" id="{333F6953-0E19-47F7-90E7-D422BAAAC3C2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755650" y="115888"/>
            <a:ext cx="7772400" cy="1484312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>
                <a:solidFill>
                  <a:schemeClr val="accent5">
                    <a:lumMod val="50000"/>
                  </a:schemeClr>
                </a:solidFill>
                <a:latin typeface="Verdana" panose="020B0604030504040204" pitchFamily="34" charset="0"/>
              </a:rPr>
              <a:t>1. Trimestr změřený metodami AFP, HCGT,uE3</a:t>
            </a:r>
          </a:p>
        </p:txBody>
      </p:sp>
      <p:sp>
        <p:nvSpPr>
          <p:cNvPr id="69635" name="Podnadpis 2">
            <a:extLst>
              <a:ext uri="{FF2B5EF4-FFF2-40B4-BE49-F238E27FC236}">
                <a16:creationId xmlns:a16="http://schemas.microsoft.com/office/drawing/2014/main" id="{79146F45-F263-C9B5-FB38-24922DBCB56B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9636" name="Obrázek 3">
            <a:extLst>
              <a:ext uri="{FF2B5EF4-FFF2-40B4-BE49-F238E27FC236}">
                <a16:creationId xmlns:a16="http://schemas.microsoft.com/office/drawing/2014/main" id="{28271867-768A-E698-2525-E7A85D3A7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916113"/>
            <a:ext cx="7112000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018" descr="59871">
            <a:hlinkClick r:id="rId3"/>
            <a:extLst>
              <a:ext uri="{FF2B5EF4-FFF2-40B4-BE49-F238E27FC236}">
                <a16:creationId xmlns:a16="http://schemas.microsoft.com/office/drawing/2014/main" id="{FF894A43-A5BD-36EB-CA40-685305CDA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66" t="3259" r="37900" b="1678"/>
          <a:stretch>
            <a:fillRect/>
          </a:stretch>
        </p:blipFill>
        <p:spPr bwMode="auto">
          <a:xfrm>
            <a:off x="900113" y="1341438"/>
            <a:ext cx="525462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3" name="Picture 1020" descr="Výsledek obrázku pro EDTA odběrové zkumavky">
            <a:hlinkClick r:id="rId5"/>
            <a:extLst>
              <a:ext uri="{FF2B5EF4-FFF2-40B4-BE49-F238E27FC236}">
                <a16:creationId xmlns:a16="http://schemas.microsoft.com/office/drawing/2014/main" id="{AB1B6BD5-C3D3-3B18-79B7-DDB516779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1" r="33241"/>
          <a:stretch>
            <a:fillRect/>
          </a:stretch>
        </p:blipFill>
        <p:spPr bwMode="auto">
          <a:xfrm>
            <a:off x="250825" y="1341438"/>
            <a:ext cx="6477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2" name="Line 1024">
            <a:extLst>
              <a:ext uri="{FF2B5EF4-FFF2-40B4-BE49-F238E27FC236}">
                <a16:creationId xmlns:a16="http://schemas.microsoft.com/office/drawing/2014/main" id="{6E8F4BC3-F577-4277-9873-E765B43A228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196975"/>
            <a:ext cx="1547813" cy="3024188"/>
          </a:xfrm>
          <a:prstGeom prst="line">
            <a:avLst/>
          </a:prstGeom>
          <a:noFill/>
          <a:ln>
            <a:noFill/>
          </a:ln>
          <a:effectLst/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3" name="Line 1025">
            <a:extLst>
              <a:ext uri="{FF2B5EF4-FFF2-40B4-BE49-F238E27FC236}">
                <a16:creationId xmlns:a16="http://schemas.microsoft.com/office/drawing/2014/main" id="{D1BDD9E1-13BD-4503-9736-0321A30184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1268413"/>
            <a:ext cx="1296987" cy="2735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4514" name="Line 1026">
            <a:extLst>
              <a:ext uri="{FF2B5EF4-FFF2-40B4-BE49-F238E27FC236}">
                <a16:creationId xmlns:a16="http://schemas.microsoft.com/office/drawing/2014/main" id="{E7F7B89B-8DAF-47F9-B232-1650E68D27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3850" y="1268413"/>
            <a:ext cx="1079500" cy="2735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  <a:defRPr/>
            </a:pPr>
            <a:endParaRPr lang="cs-CZ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687" name="Obrázek 2">
            <a:extLst>
              <a:ext uri="{FF2B5EF4-FFF2-40B4-BE49-F238E27FC236}">
                <a16:creationId xmlns:a16="http://schemas.microsoft.com/office/drawing/2014/main" id="{79430BCD-491D-99C2-F66F-07E82969B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09538"/>
            <a:ext cx="6515100" cy="663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Obrázek 2">
            <a:extLst>
              <a:ext uri="{FF2B5EF4-FFF2-40B4-BE49-F238E27FC236}">
                <a16:creationId xmlns:a16="http://schemas.microsoft.com/office/drawing/2014/main" id="{CF5864D8-CF99-D815-EA08-0E10D55F6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25" y="1138238"/>
            <a:ext cx="6762750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Obrázek 2">
            <a:extLst>
              <a:ext uri="{FF2B5EF4-FFF2-40B4-BE49-F238E27FC236}">
                <a16:creationId xmlns:a16="http://schemas.microsoft.com/office/drawing/2014/main" id="{647B6099-7237-65E4-8564-8E2B51834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1128713"/>
            <a:ext cx="69246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Obrázek 2">
            <a:extLst>
              <a:ext uri="{FF2B5EF4-FFF2-40B4-BE49-F238E27FC236}">
                <a16:creationId xmlns:a16="http://schemas.microsoft.com/office/drawing/2014/main" id="{64DB2E3A-3B4B-A641-E26B-F5DEC3D52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47763"/>
            <a:ext cx="687705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Obrázek 2">
            <a:extLst>
              <a:ext uri="{FF2B5EF4-FFF2-40B4-BE49-F238E27FC236}">
                <a16:creationId xmlns:a16="http://schemas.microsoft.com/office/drawing/2014/main" id="{E5661278-C1E1-1721-8708-E248773A3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1176338"/>
            <a:ext cx="6838950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>
            <a:extLst>
              <a:ext uri="{FF2B5EF4-FFF2-40B4-BE49-F238E27FC236}">
                <a16:creationId xmlns:a16="http://schemas.microsoft.com/office/drawing/2014/main" id="{875DA937-86E3-A3D4-DC2A-FAAC5AC6F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274763"/>
            <a:ext cx="8135938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ts val="65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6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1pPr>
            <a:lvl2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2pPr>
            <a:lvl3pPr>
              <a:spcBef>
                <a:spcPts val="525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1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onstantia" panose="02030602050306030303" pitchFamily="18" charset="0"/>
                <a:ea typeface="Microsoft YaHei" panose="020B0503020204020204" pitchFamily="34" charset="-122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9933FF"/>
                </a:solidFill>
                <a:latin typeface="Verdana" panose="020B0604030504040204" pitchFamily="34" charset="0"/>
              </a:rPr>
              <a:t>Podmínkou pro zařazení laboratoře do sítě laboratoří provádějících  laboratorní screening vrozených vývojových vad (VVV) je doložitelné provádění minimálně 1 000 screeningových vyšetření ročně pro každý analyt, což platí pro biochemické markery 1. nebo 2. trimestru, aby byly spolehlivě určeny mediány pro daný gestační den.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000" b="1">
              <a:solidFill>
                <a:srgbClr val="9933FF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000" b="1">
              <a:solidFill>
                <a:srgbClr val="9933FF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9933FF"/>
                </a:solidFill>
                <a:latin typeface="Verdana" panose="020B0604030504040204" pitchFamily="34" charset="0"/>
              </a:rPr>
              <a:t>Laboratoř ÚKBD  počty vyšetřených vzorků v roce 2021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endParaRPr lang="cs-CZ" altLang="cs-CZ" sz="2000" b="1">
              <a:solidFill>
                <a:srgbClr val="9933FF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9933FF"/>
                </a:solidFill>
                <a:latin typeface="Verdana" panose="020B0604030504040204" pitchFamily="34" charset="0"/>
              </a:rPr>
              <a:t>	4921 I.trimestr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9933FF"/>
                </a:solidFill>
                <a:latin typeface="Verdana" panose="020B0604030504040204" pitchFamily="34" charset="0"/>
              </a:rPr>
              <a:t>    2584 II.trimestr (84% je integrováno)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DBD764D1-9469-B57B-DA0E-C3F9192069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692150"/>
            <a:ext cx="8226425" cy="860425"/>
          </a:xfrm>
        </p:spPr>
        <p:txBody>
          <a:bodyPr/>
          <a:lstStyle/>
          <a:p>
            <a:pPr algn="ctr"/>
            <a:r>
              <a:rPr lang="cs-CZ" altLang="cs-CZ" sz="4400" b="1">
                <a:latin typeface="Arial" panose="020B0604020202020204" pitchFamily="34" charset="0"/>
                <a:cs typeface="Arial" panose="020B0604020202020204" pitchFamily="34" charset="0"/>
              </a:rPr>
              <a:t>NTD</a:t>
            </a:r>
            <a:r>
              <a:rPr lang="cs-CZ" altLang="cs-CZ" sz="4400">
                <a:latin typeface="Arial" panose="020B0604020202020204" pitchFamily="34" charset="0"/>
                <a:cs typeface="Arial" panose="020B0604020202020204" pitchFamily="34" charset="0"/>
              </a:rPr>
              <a:t> – Neural Tube Defects - </a:t>
            </a:r>
            <a:endParaRPr lang="cs-CZ" altLang="cs-CZ" sz="4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1D7D806-0238-B272-DF7F-55DD0E78CC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73238"/>
            <a:ext cx="4464050" cy="3038475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skupina malformací mozku a míchy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většina plodů – samovolný potrat či odumírá intrauterinně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  <a:cs typeface="Arial" panose="020B0604020202020204" pitchFamily="34" charset="0"/>
              </a:rPr>
              <a:t>perikoncepční vitaminová suplementace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Encefalokéla 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Spina bifida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Anencefalus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1800">
                <a:latin typeface="Arial" panose="020B0604020202020204" pitchFamily="34" charset="0"/>
                <a:cs typeface="Arial" panose="020B0604020202020204" pitchFamily="34" charset="0"/>
              </a:rPr>
              <a:t>Hydrocefalus</a:t>
            </a:r>
          </a:p>
          <a:p>
            <a:pPr>
              <a:buFont typeface="Times New Roman" panose="02020603050405020304" pitchFamily="18" charset="0"/>
              <a:buChar char="•"/>
            </a:pPr>
            <a:endParaRPr lang="cs-CZ" altLang="cs-CZ">
              <a:latin typeface="Arial" panose="020B0604020202020204" pitchFamily="34" charset="0"/>
            </a:endParaRPr>
          </a:p>
          <a:p>
            <a:pPr>
              <a:buFont typeface="Times New Roman" panose="02020603050405020304" pitchFamily="18" charset="0"/>
              <a:buChar char="•"/>
            </a:pPr>
            <a:endParaRPr lang="cs-CZ" altLang="cs-CZ">
              <a:latin typeface="Arial" panose="020B0604020202020204" pitchFamily="34" charset="0"/>
            </a:endParaRPr>
          </a:p>
        </p:txBody>
      </p:sp>
      <p:pic>
        <p:nvPicPr>
          <p:cNvPr id="10244" name="Picture 6" descr="Neural tube defects">
            <a:extLst>
              <a:ext uri="{FF2B5EF4-FFF2-40B4-BE49-F238E27FC236}">
                <a16:creationId xmlns:a16="http://schemas.microsoft.com/office/drawing/2014/main" id="{A1095A84-BE2B-7682-273C-249004FB1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868737" cy="424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ovéPole 1">
            <a:extLst>
              <a:ext uri="{FF2B5EF4-FFF2-40B4-BE49-F238E27FC236}">
                <a16:creationId xmlns:a16="http://schemas.microsoft.com/office/drawing/2014/main" id="{3EE8D5E2-314A-B471-6014-30F22BB28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3438" y="6308725"/>
            <a:ext cx="43735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s-CZ" altLang="cs-CZ" sz="1100">
                <a:solidFill>
                  <a:srgbClr val="00B0F0"/>
                </a:solidFill>
              </a:rPr>
              <a:t>https://www.cdc.gov/ncbddd/birthdefects/surveillancemanual/quick-reference-handbook/neuralTubeDefects.html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DC8CE777-8484-09F3-4FF2-FDD5FFE523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549275"/>
            <a:ext cx="8226425" cy="860425"/>
          </a:xfrm>
        </p:spPr>
        <p:txBody>
          <a:bodyPr/>
          <a:lstStyle/>
          <a:p>
            <a:r>
              <a:rPr lang="cs-CZ" altLang="cs-CZ" sz="3800" b="1">
                <a:latin typeface="Arial" panose="020B0604020202020204" pitchFamily="34" charset="0"/>
              </a:rPr>
              <a:t>SLOS</a:t>
            </a:r>
            <a:endParaRPr lang="cs-CZ" altLang="cs-CZ" sz="46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DFC5846C-A7FF-5DC1-2C56-4F4F651AA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409700"/>
            <a:ext cx="8686800" cy="4386263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cs-CZ" altLang="cs-CZ"/>
              <a:t>1964 – amer. pediatr David Smith, belg. pediatr Luc Lemli a něm.–amer. genetik John Opitz</a:t>
            </a:r>
            <a:endParaRPr lang="cs-CZ" altLang="cs-CZ" sz="2200" b="1"/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autozomálně recesivně dědičné onemocnění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 b="1"/>
              <a:t>porucha metabolismu cholesterolu - mutace genu pro 7 – dehydrocholesterolreduktázu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hromadí se prekurzory 7 a 8 dehydrocholesterol -toxické pro embryo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 b="1"/>
              <a:t>rozštěp patra, syndaktylie druhého a třetího prstce, dysmorfismus obličeje, mikrocefalie, malformace srdce, plic, jater, ledvin, nadledvin, pankreatu a mozku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 b="1"/>
              <a:t>četnost </a:t>
            </a:r>
            <a:r>
              <a:rPr lang="cs-CZ" altLang="cs-CZ" sz="2200"/>
              <a:t>1 : 20 000 až 1 : 40 000, </a:t>
            </a:r>
            <a:r>
              <a:rPr lang="cs-CZ" altLang="cs-CZ" sz="2200" b="1"/>
              <a:t>v ČR 1 : 10 000</a:t>
            </a:r>
            <a:r>
              <a:rPr lang="cs-CZ" altLang="cs-CZ" sz="2200"/>
              <a:t> 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 sz="2200"/>
              <a:t>stanovení </a:t>
            </a:r>
            <a:r>
              <a:rPr lang="cs-CZ" altLang="cs-CZ" sz="2200" b="1">
                <a:solidFill>
                  <a:srgbClr val="00B0F0"/>
                </a:solidFill>
              </a:rPr>
              <a:t>uE3</a:t>
            </a:r>
            <a:r>
              <a:rPr lang="cs-CZ" altLang="cs-CZ" sz="2200"/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5AD094D-CD62-3EAD-2713-5F315E7716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6425" cy="1211263"/>
          </a:xfrm>
        </p:spPr>
        <p:txBody>
          <a:bodyPr/>
          <a:lstStyle/>
          <a:p>
            <a:pPr algn="ctr"/>
            <a:r>
              <a:rPr lang="cs-CZ" altLang="cs-CZ" sz="3000" b="1">
                <a:latin typeface="Arial" panose="020B0604020202020204" pitchFamily="34" charset="0"/>
              </a:rPr>
              <a:t>biochemické markery</a:t>
            </a:r>
            <a:r>
              <a:rPr lang="cs-CZ" altLang="cs-CZ" sz="3000" b="1"/>
              <a:t> </a:t>
            </a:r>
            <a:r>
              <a:rPr lang="cs-CZ" altLang="cs-CZ" sz="3000" b="1">
                <a:latin typeface="Arial" panose="020B0604020202020204" pitchFamily="34" charset="0"/>
              </a:rPr>
              <a:t>– </a:t>
            </a:r>
            <a:r>
              <a:rPr lang="cs-CZ" altLang="cs-CZ" sz="4200" b="1">
                <a:latin typeface="Arial" panose="020B0604020202020204" pitchFamily="34" charset="0"/>
              </a:rPr>
              <a:t>total HCG</a:t>
            </a:r>
            <a:r>
              <a:rPr lang="cs-CZ" altLang="cs-CZ" sz="3000" b="1">
                <a:latin typeface="Arial" panose="020B0604020202020204" pitchFamily="34" charset="0"/>
              </a:rPr>
              <a:t> a</a:t>
            </a:r>
            <a:r>
              <a:rPr lang="cs-CZ" altLang="cs-CZ" sz="3000" b="1"/>
              <a:t> </a:t>
            </a:r>
            <a:r>
              <a:rPr lang="cs-CZ" altLang="cs-CZ">
                <a:latin typeface="Arial" panose="020B0604020202020204" pitchFamily="34" charset="0"/>
              </a:rPr>
              <a:t>f</a:t>
            </a:r>
            <a:r>
              <a:rPr lang="cs-CZ" altLang="cs-CZ">
                <a:latin typeface="Symbol" panose="05050102010706020507" pitchFamily="18" charset="2"/>
              </a:rPr>
              <a:t>b</a:t>
            </a:r>
            <a:r>
              <a:rPr lang="cs-CZ" altLang="cs-CZ">
                <a:latin typeface="Arial" panose="020B0604020202020204" pitchFamily="34" charset="0"/>
              </a:rPr>
              <a:t>HCG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F191074-15AA-8433-44D8-D67AF12C5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glykoprotein, lidský choriogonadotropin – 2 podjednotky</a:t>
            </a:r>
            <a:r>
              <a:rPr lang="cs-CZ" altLang="cs-CZ"/>
              <a:t> </a:t>
            </a:r>
            <a:r>
              <a:rPr lang="cs-CZ" altLang="cs-CZ">
                <a:latin typeface="Symbol" panose="05050102010706020507" pitchFamily="18" charset="2"/>
              </a:rPr>
              <a:t>a</a:t>
            </a:r>
            <a:r>
              <a:rPr lang="cs-CZ" altLang="cs-CZ"/>
              <a:t> a </a:t>
            </a:r>
            <a:r>
              <a:rPr lang="cs-CZ" altLang="cs-CZ">
                <a:latin typeface="Symbol" panose="05050102010706020507" pitchFamily="18" charset="2"/>
              </a:rPr>
              <a:t>b, </a:t>
            </a:r>
            <a:r>
              <a:rPr lang="cs-CZ" altLang="cs-CZ">
                <a:latin typeface="Arial" panose="020B0604020202020204" pitchFamily="34" charset="0"/>
              </a:rPr>
              <a:t>případně core (degradační produkt v moči)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v tělních tekutinách - intaktní molekula hCG, i volné podjednotky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produkují buňky syncytiotrofoblastu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stimuluje funkci žlutého tělíska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maximum v 8 -10. týdnu, pak pokles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b="1">
                <a:latin typeface="Arial" panose="020B0604020202020204" pitchFamily="34" charset="0"/>
              </a:rPr>
              <a:t>zvýšené </a:t>
            </a:r>
            <a:r>
              <a:rPr lang="cs-CZ" altLang="cs-CZ">
                <a:latin typeface="Arial" panose="020B0604020202020204" pitchFamily="34" charset="0"/>
              </a:rPr>
              <a:t>hodnoty v 1. i 2. trimestru detekce Downova s. u ostatních naopak snížené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cs-CZ" altLang="cs-CZ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06FA36C-5CC8-5339-EA74-CD1DACD31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6425" cy="1149350"/>
          </a:xfrm>
        </p:spPr>
        <p:txBody>
          <a:bodyPr/>
          <a:lstStyle/>
          <a:p>
            <a:pPr algn="ctr"/>
            <a:r>
              <a:rPr lang="cs-CZ" altLang="cs-CZ" sz="2600" b="1">
                <a:latin typeface="Arial" panose="020B0604020202020204" pitchFamily="34" charset="0"/>
              </a:rPr>
              <a:t>biochemické markery – </a:t>
            </a:r>
            <a:r>
              <a:rPr lang="cs-CZ" altLang="cs-CZ" sz="4600" b="1">
                <a:latin typeface="Arial" panose="020B0604020202020204" pitchFamily="34" charset="0"/>
              </a:rPr>
              <a:t>PAPP-A</a:t>
            </a:r>
            <a:br>
              <a:rPr lang="cs-CZ" altLang="cs-CZ" sz="4600" b="1">
                <a:latin typeface="Arial" panose="020B0604020202020204" pitchFamily="34" charset="0"/>
              </a:rPr>
            </a:br>
            <a:r>
              <a:rPr lang="cs-CZ" altLang="cs-CZ" sz="3000">
                <a:latin typeface="Arial" panose="020B0604020202020204" pitchFamily="34" charset="0"/>
              </a:rPr>
              <a:t>(Pregnancy associated plasma protein A)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2E645CF-A14B-C4B1-C922-1509AB90EF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</a:rPr>
              <a:t>enzym ze třídy metaloproteináz (produkují buňky syncytiotrofoblastu) závislá na Zn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</a:rPr>
              <a:t>byly popsány v r. 1973 - detekovány imunochemicky v séru těhotných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 b="1">
                <a:latin typeface="Arial" panose="020B0604020202020204" pitchFamily="34" charset="0"/>
              </a:rPr>
              <a:t>4 typy-</a:t>
            </a:r>
            <a:r>
              <a:rPr lang="cs-CZ" altLang="cs-CZ" sz="2000">
                <a:latin typeface="Arial" panose="020B0604020202020204" pitchFamily="34" charset="0"/>
              </a:rPr>
              <a:t> A,B,C a D (Typ D = lidský placentární laktogen (hPL), typ C = SP1 protein. Funkce typu B zatím neznámá funkce)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</a:rPr>
              <a:t>štěpí IGFBP - regulace lokálních proliferačních reakcí – fetoplacentárního růstu, což vede k aktivaci IGF 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nárůst od 7. týdne gravidity, exponenciálné po celou dobu, </a:t>
            </a:r>
            <a:r>
              <a:rPr lang="cs-CZ" altLang="cs-CZ" sz="2000">
                <a:latin typeface="Arial" panose="020B0604020202020204" pitchFamily="34" charset="0"/>
              </a:rPr>
              <a:t>c v séru těhotných jsou na konci III. trimestru - p</a:t>
            </a:r>
            <a:r>
              <a:rPr lang="pl-PL" altLang="cs-CZ" sz="2000">
                <a:latin typeface="Arial" panose="020B0604020202020204" pitchFamily="34" charset="0"/>
              </a:rPr>
              <a:t>o porodu okamžitě koncentrace klesá 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pl-PL" altLang="cs-CZ" sz="2000">
                <a:latin typeface="Arial" panose="020B0604020202020204" pitchFamily="34" charset="0"/>
              </a:rPr>
              <a:t>biologický poločas rozpadu je 3-4 dny </a:t>
            </a:r>
            <a:r>
              <a:rPr lang="cs-CZ" altLang="cs-CZ" sz="20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 b="1">
                <a:latin typeface="Arial" panose="020B0604020202020204" pitchFamily="34" charset="0"/>
              </a:rPr>
              <a:t>snížené </a:t>
            </a:r>
            <a:r>
              <a:rPr lang="cs-CZ" altLang="cs-CZ" sz="2000">
                <a:latin typeface="Arial" panose="020B0604020202020204" pitchFamily="34" charset="0"/>
              </a:rPr>
              <a:t>hodnoty v 1. trimestru detekce VVV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 hodnoty indikují blížící se potrat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D8BF4422-9D73-792F-28B0-4ED5046329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1284288"/>
          </a:xfrm>
        </p:spPr>
        <p:txBody>
          <a:bodyPr/>
          <a:lstStyle/>
          <a:p>
            <a:pPr algn="ctr"/>
            <a:r>
              <a:rPr lang="cs-CZ" altLang="cs-CZ" sz="3000" b="1">
                <a:latin typeface="Arial" panose="020B0604020202020204" pitchFamily="34" charset="0"/>
              </a:rPr>
              <a:t>biochemické markery – </a:t>
            </a:r>
            <a:r>
              <a:rPr lang="cs-CZ" altLang="cs-CZ">
                <a:latin typeface="Arial" panose="020B0604020202020204" pitchFamily="34" charset="0"/>
              </a:rPr>
              <a:t>AFP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1AB74CB6-DF3C-47F7-45D0-15D7FB721B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935163"/>
            <a:ext cx="8362950" cy="4386262"/>
          </a:xfrm>
        </p:spPr>
        <p:txBody>
          <a:bodyPr/>
          <a:lstStyle/>
          <a:p>
            <a:pPr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fetální a-globulin produkovaný primárně žloutkovým váčkem a od 13. týdne syntetizován fetálními játry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</a:rPr>
              <a:t>fyziologické těhotenství – </a:t>
            </a:r>
            <a:r>
              <a:rPr lang="cs-CZ" altLang="cs-CZ">
                <a:latin typeface="Arial" panose="020B0604020202020204" pitchFamily="34" charset="0"/>
                <a:sym typeface="Symbol" panose="05050102010706020507" pitchFamily="18" charset="2"/>
              </a:rPr>
              <a:t></a:t>
            </a:r>
            <a:r>
              <a:rPr lang="cs-CZ" altLang="cs-CZ">
                <a:latin typeface="Arial" panose="020B0604020202020204" pitchFamily="34" charset="0"/>
              </a:rPr>
              <a:t> AFP v plodové vodě a </a:t>
            </a:r>
            <a:r>
              <a:rPr lang="cs-CZ" altLang="cs-CZ">
                <a:latin typeface="Arial" panose="020B0604020202020204" pitchFamily="34" charset="0"/>
                <a:sym typeface="Symbol" panose="05050102010706020507" pitchFamily="18" charset="2"/>
              </a:rPr>
              <a:t></a:t>
            </a:r>
            <a:r>
              <a:rPr lang="cs-CZ" altLang="cs-CZ">
                <a:latin typeface="Arial" panose="020B0604020202020204" pitchFamily="34" charset="0"/>
              </a:rPr>
              <a:t> v mateřském séru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  <a:sym typeface="Symbol" panose="05050102010706020507" pitchFamily="18" charset="2"/>
              </a:rPr>
              <a:t> AFP mezi 15.-20.týdnem – defekty poruch uzávěru neurální trubice</a:t>
            </a:r>
            <a:r>
              <a:rPr lang="cs-CZ" altLang="cs-CZ" sz="2000">
                <a:latin typeface="Arial" panose="020B0604020202020204" pitchFamily="34" charset="0"/>
                <a:sym typeface="Symbol" panose="05050102010706020507" pitchFamily="18" charset="2"/>
              </a:rPr>
              <a:t> (Open Neural Tube Defects - ONTD )</a:t>
            </a:r>
          </a:p>
          <a:p>
            <a:pPr>
              <a:buFont typeface="Times New Roman" panose="02020603050405020304" pitchFamily="18" charset="0"/>
              <a:buChar char="•"/>
            </a:pPr>
            <a:r>
              <a:rPr lang="cs-CZ" altLang="cs-CZ">
                <a:latin typeface="Arial" panose="020B0604020202020204" pitchFamily="34" charset="0"/>
                <a:sym typeface="Symbol" panose="05050102010706020507" pitchFamily="18" charset="2"/>
              </a:rPr>
              <a:t> AFP – detekce VVV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19AD5BA0-A990-3504-85EB-C38771732A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3050"/>
            <a:ext cx="8226425" cy="1211263"/>
          </a:xfrm>
        </p:spPr>
        <p:txBody>
          <a:bodyPr/>
          <a:lstStyle/>
          <a:p>
            <a:pPr algn="ctr"/>
            <a:r>
              <a:rPr lang="cs-CZ" altLang="cs-CZ" sz="3000" b="1">
                <a:latin typeface="Arial" panose="020B0604020202020204" pitchFamily="34" charset="0"/>
              </a:rPr>
              <a:t>biochemické markery – </a:t>
            </a:r>
            <a:r>
              <a:rPr lang="cs-CZ" altLang="cs-CZ">
                <a:latin typeface="Arial" panose="020B0604020202020204" pitchFamily="34" charset="0"/>
              </a:rPr>
              <a:t>uE3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17045706-90A2-021D-52D1-91BE9DF1A3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200">
                <a:latin typeface="Arial" panose="020B0604020202020204" pitchFamily="34" charset="0"/>
              </a:rPr>
              <a:t>hlavní steroidní hormon syntetizovaný placentou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200">
                <a:latin typeface="Arial" panose="020B0604020202020204" pitchFamily="34" charset="0"/>
              </a:rPr>
              <a:t>v mateřské cirkulaci v malém množství jako volný steroid (jinak vazba glukuronid a sulfát)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200">
                <a:latin typeface="Arial" panose="020B0604020202020204" pitchFamily="34" charset="0"/>
              </a:rPr>
              <a:t>důsledek vylučování estriolu játry plodu a placentou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pl-PL" altLang="cs-CZ" sz="2200">
                <a:latin typeface="Arial" panose="020B0604020202020204" pitchFamily="34" charset="0"/>
              </a:rPr>
              <a:t>indikátor dobrého stavu plodu a funkce placenty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pl-PL" altLang="cs-CZ" sz="2200">
                <a:latin typeface="Arial" panose="020B0604020202020204" pitchFamily="34" charset="0"/>
              </a:rPr>
              <a:t>prekurzory - cholesterol a pregnenolon pocházejí od matky a z placenty</a:t>
            </a:r>
            <a:r>
              <a:rPr lang="cs-CZ" altLang="cs-CZ" sz="2200">
                <a:latin typeface="Arial" panose="020B0604020202020204" pitchFamily="34" charset="0"/>
              </a:rPr>
              <a:t>  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pl-PL" altLang="cs-CZ" sz="2200">
                <a:latin typeface="Arial" panose="020B0604020202020204" pitchFamily="34" charset="0"/>
              </a:rPr>
              <a:t>nadledviny plodu - pregnenolon na DHEA, který játra plodu přemění na 16-OH-DHEA-sulfát</a:t>
            </a:r>
            <a:r>
              <a:rPr lang="pl-PL" altLang="cs-CZ" sz="220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pl-PL" altLang="cs-CZ" sz="2200">
                <a:latin typeface="Arial" panose="020B0604020202020204" pitchFamily="34" charset="0"/>
              </a:rPr>
              <a:t> projde placentou a je přeměn na E3 a jde do krve matky (poločas je před konjugací v játrech přibližně 20 min.)</a:t>
            </a:r>
            <a:r>
              <a:rPr lang="cs-CZ" altLang="cs-CZ" sz="2200">
                <a:latin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r>
              <a:rPr lang="cs-CZ" altLang="cs-CZ" sz="2200">
                <a:latin typeface="Arial" panose="020B0604020202020204" pitchFamily="34" charset="0"/>
                <a:sym typeface="Symbol" panose="05050102010706020507" pitchFamily="18" charset="2"/>
              </a:rPr>
              <a:t>uE3 – detekce VVV</a:t>
            </a: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cs-CZ" altLang="cs-CZ" sz="2200">
              <a:latin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Times New Roman" panose="02020603050405020304" pitchFamily="18" charset="0"/>
              <a:buChar char="•"/>
            </a:pPr>
            <a:endParaRPr lang="cs-CZ" altLang="cs-CZ" sz="2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Calibri"/>
        <a:ea typeface="Microsoft YaHei"/>
        <a:cs typeface=""/>
      </a:majorFont>
      <a:minorFont>
        <a:latin typeface="Constantia"/>
        <a:ea typeface="Microsoft YaHei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cs-CZ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3523</TotalTime>
  <Words>1926</Words>
  <Application>Microsoft Office PowerPoint</Application>
  <PresentationFormat>Předvádění na obrazovce (4:3)</PresentationFormat>
  <Paragraphs>369</Paragraphs>
  <Slides>39</Slides>
  <Notes>39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9" baseType="lpstr">
      <vt:lpstr>Arial</vt:lpstr>
      <vt:lpstr>Microsoft YaHei</vt:lpstr>
      <vt:lpstr>Calibri</vt:lpstr>
      <vt:lpstr>Times New Roman</vt:lpstr>
      <vt:lpstr>Constantia</vt:lpstr>
      <vt:lpstr>Symbol</vt:lpstr>
      <vt:lpstr>Verdana</vt:lpstr>
      <vt:lpstr>Wingdings</vt:lpstr>
      <vt:lpstr>Výchozí návrh</vt:lpstr>
      <vt:lpstr>Obrázek aplikace Microsoft Word</vt:lpstr>
      <vt:lpstr>Současná screeningová vyšetření těhotných  – biochemická diagnostika VVV, NTD a preeklampsie</vt:lpstr>
      <vt:lpstr>Historie VVV</vt:lpstr>
      <vt:lpstr>Situace v ČR</vt:lpstr>
      <vt:lpstr>NTD – Neural Tube Defects - </vt:lpstr>
      <vt:lpstr>SLOS</vt:lpstr>
      <vt:lpstr>biochemické markery – total HCG a fbHCG</vt:lpstr>
      <vt:lpstr>biochemické markery – PAPP-A (Pregnancy associated plasma protein A)</vt:lpstr>
      <vt:lpstr>biochemické markery – AFP</vt:lpstr>
      <vt:lpstr>biochemické markery – uE3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Preeklampsie</vt:lpstr>
      <vt:lpstr>Prezentace aplikace PowerPoint</vt:lpstr>
      <vt:lpstr>PlGF – placentární růstový faktor</vt:lpstr>
      <vt:lpstr>Prezentace aplikace PowerPoint</vt:lpstr>
      <vt:lpstr>PE- predikce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Vyhodnocení rizika a faktory ovlivňující screening VVV</vt:lpstr>
      <vt:lpstr>Prezentace aplikace PowerPoint</vt:lpstr>
      <vt:lpstr>Prezentace aplikace PowerPoint</vt:lpstr>
      <vt:lpstr>Prezentace aplikace PowerPoint</vt:lpstr>
      <vt:lpstr>Prezentace aplikace PowerPoint</vt:lpstr>
      <vt:lpstr>Laboratorní kazuistiky</vt:lpstr>
      <vt:lpstr>Nefrotický syndrom</vt:lpstr>
      <vt:lpstr>Gastroschíza</vt:lpstr>
      <vt:lpstr>1. Trimestr změřený metodami AFP, HCGT,uE3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VVV v I,II trimestru, nové možnosti postupy</dc:title>
  <dc:creator>Barbora</dc:creator>
  <cp:lastModifiedBy>IT NJH</cp:lastModifiedBy>
  <cp:revision>254</cp:revision>
  <cp:lastPrinted>2022-06-15T14:01:05Z</cp:lastPrinted>
  <dcterms:created xsi:type="dcterms:W3CDTF">2012-04-01T10:49:49Z</dcterms:created>
  <dcterms:modified xsi:type="dcterms:W3CDTF">2022-06-30T13:01:04Z</dcterms:modified>
</cp:coreProperties>
</file>