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72" r:id="rId7"/>
    <p:sldId id="273" r:id="rId8"/>
    <p:sldId id="275" r:id="rId9"/>
    <p:sldId id="266" r:id="rId10"/>
    <p:sldId id="269" r:id="rId11"/>
    <p:sldId id="268" r:id="rId12"/>
    <p:sldId id="263" r:id="rId13"/>
    <p:sldId id="270" r:id="rId14"/>
    <p:sldId id="271" r:id="rId15"/>
    <p:sldId id="276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myoglobin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5.den</c:v>
                </c:pt>
                <c:pt idx="4">
                  <c:v>7. den</c:v>
                </c:pt>
                <c:pt idx="5">
                  <c:v>9.den</c:v>
                </c:pt>
                <c:pt idx="6">
                  <c:v>11. den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3000</c:v>
                </c:pt>
                <c:pt idx="4">
                  <c:v>797</c:v>
                </c:pt>
                <c:pt idx="5">
                  <c:v>142</c:v>
                </c:pt>
                <c:pt idx="6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2C-495C-907E-04A3B3324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2470928"/>
        <c:axId val="1072464688"/>
      </c:lineChar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CK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5.den</c:v>
                </c:pt>
                <c:pt idx="4">
                  <c:v>7. den</c:v>
                </c:pt>
                <c:pt idx="5">
                  <c:v>9.den</c:v>
                </c:pt>
                <c:pt idx="6">
                  <c:v>11. den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779</c:v>
                </c:pt>
                <c:pt idx="1">
                  <c:v>608</c:v>
                </c:pt>
                <c:pt idx="2">
                  <c:v>412</c:v>
                </c:pt>
                <c:pt idx="3">
                  <c:v>237</c:v>
                </c:pt>
                <c:pt idx="4">
                  <c:v>49</c:v>
                </c:pt>
                <c:pt idx="5">
                  <c:v>8</c:v>
                </c:pt>
                <c:pt idx="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2C-495C-907E-04A3B3324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1504480"/>
        <c:axId val="1851501568"/>
      </c:lineChart>
      <c:catAx>
        <c:axId val="10724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464688"/>
        <c:crosses val="autoZero"/>
        <c:auto val="1"/>
        <c:lblAlgn val="ctr"/>
        <c:lblOffset val="100"/>
        <c:noMultiLvlLbl val="0"/>
      </c:catAx>
      <c:valAx>
        <c:axId val="107246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dirty="0" err="1" smtClean="0"/>
                  <a:t>Myogl</a:t>
                </a:r>
                <a:r>
                  <a:rPr lang="sk-SK" sz="1400" dirty="0" smtClean="0"/>
                  <a:t>. </a:t>
                </a:r>
                <a:r>
                  <a:rPr lang="el-GR" sz="1400" dirty="0" smtClean="0">
                    <a:effectLst/>
                  </a:rPr>
                  <a:t>μ</a:t>
                </a:r>
                <a:r>
                  <a:rPr lang="sk-SK" sz="1400" dirty="0" smtClean="0">
                    <a:effectLst/>
                  </a:rPr>
                  <a:t>g/l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r>
                  <a:rPr lang="sk-SK" dirty="0" smtClean="0"/>
                  <a:t> 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470928"/>
        <c:crosses val="autoZero"/>
        <c:crossBetween val="between"/>
      </c:valAx>
      <c:valAx>
        <c:axId val="18515015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dirty="0" smtClean="0"/>
                  <a:t>CK </a:t>
                </a:r>
                <a:r>
                  <a:rPr lang="el-GR" sz="1400" dirty="0" smtClean="0">
                    <a:effectLst/>
                  </a:rPr>
                  <a:t>μ</a:t>
                </a:r>
                <a:r>
                  <a:rPr lang="sk-SK" sz="1400" dirty="0" smtClean="0">
                    <a:effectLst/>
                  </a:rPr>
                  <a:t>kat/l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prstClr val="black">
                        <a:lumMod val="65000"/>
                        <a:lumOff val="35000"/>
                      </a:prstClr>
                    </a:solidFill>
                  </a:defRPr>
                </a:pPr>
                <a:r>
                  <a:rPr lang="sk-SK" dirty="0" smtClean="0"/>
                  <a:t> </a:t>
                </a:r>
                <a:endParaRPr lang="sk-SK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51504480"/>
        <c:crosses val="max"/>
        <c:crossBetween val="between"/>
      </c:valAx>
      <c:catAx>
        <c:axId val="1851504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150156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23662964798876E-2"/>
          <c:y val="2.5071315936859826E-2"/>
          <c:w val="0.84485244902157963"/>
          <c:h val="0.80002643915729033"/>
        </c:manualLayout>
      </c:layout>
      <c:lineChart>
        <c:grouping val="standard"/>
        <c:varyColors val="0"/>
        <c:ser>
          <c:idx val="1"/>
          <c:order val="1"/>
          <c:tx>
            <c:strRef>
              <c:f>List1!$E$1</c:f>
              <c:strCache>
                <c:ptCount val="1"/>
                <c:pt idx="0">
                  <c:v>kreat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5.den</c:v>
                </c:pt>
                <c:pt idx="4">
                  <c:v>7. den</c:v>
                </c:pt>
                <c:pt idx="5">
                  <c:v>9.den</c:v>
                </c:pt>
                <c:pt idx="6">
                  <c:v>11. den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147</c:v>
                </c:pt>
                <c:pt idx="1">
                  <c:v>181</c:v>
                </c:pt>
                <c:pt idx="2">
                  <c:v>170</c:v>
                </c:pt>
                <c:pt idx="3">
                  <c:v>146</c:v>
                </c:pt>
                <c:pt idx="4">
                  <c:v>147</c:v>
                </c:pt>
                <c:pt idx="5">
                  <c:v>150</c:v>
                </c:pt>
                <c:pt idx="6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2C-495C-907E-04A3B3324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2470928"/>
        <c:axId val="1072464688"/>
      </c:lineChart>
      <c:lineChart>
        <c:grouping val="standard"/>
        <c:varyColors val="0"/>
        <c:ser>
          <c:idx val="0"/>
          <c:order val="0"/>
          <c:tx>
            <c:strRef>
              <c:f>List1!$D$1</c:f>
              <c:strCache>
                <c:ptCount val="1"/>
                <c:pt idx="0">
                  <c:v>AST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1. den</c:v>
                </c:pt>
                <c:pt idx="1">
                  <c:v>2. den</c:v>
                </c:pt>
                <c:pt idx="2">
                  <c:v>3. den</c:v>
                </c:pt>
                <c:pt idx="3">
                  <c:v>5.den</c:v>
                </c:pt>
                <c:pt idx="4">
                  <c:v>7. den</c:v>
                </c:pt>
                <c:pt idx="5">
                  <c:v>9.den</c:v>
                </c:pt>
                <c:pt idx="6">
                  <c:v>11. den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18.32</c:v>
                </c:pt>
                <c:pt idx="1">
                  <c:v>15</c:v>
                </c:pt>
                <c:pt idx="2">
                  <c:v>11.6</c:v>
                </c:pt>
                <c:pt idx="3">
                  <c:v>8.44</c:v>
                </c:pt>
                <c:pt idx="4">
                  <c:v>3.63</c:v>
                </c:pt>
                <c:pt idx="5">
                  <c:v>1.51</c:v>
                </c:pt>
                <c:pt idx="6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2C-495C-907E-04A3B3324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68471408"/>
        <c:axId val="1168469744"/>
      </c:lineChart>
      <c:catAx>
        <c:axId val="107247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464688"/>
        <c:crosses val="autoZero"/>
        <c:auto val="1"/>
        <c:lblAlgn val="ctr"/>
        <c:lblOffset val="100"/>
        <c:noMultiLvlLbl val="0"/>
      </c:catAx>
      <c:valAx>
        <c:axId val="107246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dirty="0" err="1" smtClean="0"/>
                  <a:t>Kreat</a:t>
                </a:r>
                <a:r>
                  <a:rPr lang="sk-SK" sz="1400" dirty="0" smtClean="0"/>
                  <a:t> </a:t>
                </a:r>
                <a:r>
                  <a:rPr lang="el-GR" sz="1400" b="0" i="0" baseline="0" dirty="0" smtClean="0">
                    <a:effectLst/>
                  </a:rPr>
                  <a:t>μ</a:t>
                </a:r>
                <a:r>
                  <a:rPr lang="sk-SK" sz="1400" b="0" i="0" baseline="0" dirty="0" smtClean="0">
                    <a:effectLst/>
                  </a:rPr>
                  <a:t>mol/l</a:t>
                </a:r>
                <a:endParaRPr lang="sk-SK" sz="1400" dirty="0" smtClean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72470928"/>
        <c:crosses val="autoZero"/>
        <c:crossBetween val="between"/>
      </c:valAx>
      <c:valAx>
        <c:axId val="11684697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 sz="1400" dirty="0" smtClean="0"/>
                  <a:t>AST </a:t>
                </a:r>
                <a:r>
                  <a:rPr lang="el-GR" sz="1400" b="0" i="0" baseline="0" dirty="0" smtClean="0">
                    <a:effectLst/>
                  </a:rPr>
                  <a:t>μ</a:t>
                </a:r>
                <a:r>
                  <a:rPr lang="sk-SK" sz="1400" b="0" i="0" baseline="0" dirty="0" smtClean="0">
                    <a:effectLst/>
                  </a:rPr>
                  <a:t>kat/l</a:t>
                </a:r>
                <a:endParaRPr lang="sk-SK" sz="1400" dirty="0" smtClean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560616483958535"/>
              <c:y val="0.363827510809492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33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sk-SK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68471408"/>
        <c:crosses val="max"/>
        <c:crossBetween val="between"/>
      </c:valAx>
      <c:catAx>
        <c:axId val="116847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84697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solidFill>
            <a:schemeClr val="accent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137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567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811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51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63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262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69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39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78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80C0A-307E-493C-9F88-F4F4EA6ED4B6}" type="datetimeFigureOut">
              <a:rPr lang="sk-SK" smtClean="0"/>
              <a:t>17. 6. 2022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73809-3062-4370-ADF4-4F59147E14A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466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Rhabdomyolýza</a:t>
            </a:r>
            <a:r>
              <a:rPr lang="sk-SK" dirty="0" smtClean="0"/>
              <a:t> po </a:t>
            </a:r>
            <a:r>
              <a:rPr lang="sk-SK" dirty="0" err="1" smtClean="0"/>
              <a:t>statinu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Interní </a:t>
            </a:r>
            <a:r>
              <a:rPr lang="sk-SK" dirty="0" err="1" smtClean="0"/>
              <a:t>oddělení</a:t>
            </a:r>
            <a:r>
              <a:rPr lang="sk-SK" dirty="0" smtClean="0"/>
              <a:t> Nemocnice J. Hradec, </a:t>
            </a:r>
            <a:r>
              <a:rPr lang="sk-SK" dirty="0" err="1" smtClean="0"/>
              <a:t>a.s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91" y="5478085"/>
            <a:ext cx="2647064" cy="6726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326881" y="5602778"/>
            <a:ext cx="162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Michael </a:t>
            </a:r>
            <a:r>
              <a:rPr lang="sk-SK" dirty="0" err="1" smtClean="0"/>
              <a:t>Sekej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89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EC47F0A1-D7FB-446A-9D46-BB2758CDB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5" y="26993"/>
            <a:ext cx="9720625" cy="68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90944"/>
            <a:ext cx="10515600" cy="6342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5200" dirty="0" err="1" smtClean="0"/>
              <a:t>Patogeneze</a:t>
            </a:r>
            <a:endParaRPr lang="sk-SK" sz="5200" dirty="0" smtClean="0"/>
          </a:p>
          <a:p>
            <a:pPr marL="0" indent="0">
              <a:buNone/>
            </a:pPr>
            <a:endParaRPr lang="sk-SK" sz="5200" dirty="0"/>
          </a:p>
          <a:p>
            <a:pPr marL="0" indent="0">
              <a:buNone/>
            </a:pPr>
            <a:r>
              <a:rPr lang="sk-SK" sz="5200" dirty="0" err="1" smtClean="0"/>
              <a:t>Epidemiologie</a:t>
            </a:r>
            <a:r>
              <a:rPr lang="sk-SK" sz="5200" dirty="0" smtClean="0"/>
              <a:t> - </a:t>
            </a:r>
            <a:r>
              <a:rPr lang="sk-SK" sz="4300" dirty="0" smtClean="0"/>
              <a:t>klinická </a:t>
            </a:r>
            <a:r>
              <a:rPr lang="sk-SK" sz="4300" dirty="0" err="1" smtClean="0"/>
              <a:t>rhabdomyolýza</a:t>
            </a:r>
            <a:r>
              <a:rPr lang="sk-SK" sz="4300" dirty="0" smtClean="0"/>
              <a:t> &lt; 0,1%</a:t>
            </a:r>
            <a:endParaRPr lang="sk-SK" sz="5200" dirty="0" smtClean="0"/>
          </a:p>
          <a:p>
            <a:pPr marL="0" indent="0">
              <a:buNone/>
            </a:pPr>
            <a:endParaRPr lang="sk-SK" sz="5200" dirty="0"/>
          </a:p>
          <a:p>
            <a:pPr marL="0" indent="0">
              <a:buNone/>
            </a:pPr>
            <a:r>
              <a:rPr lang="sk-SK" sz="5200" dirty="0" smtClean="0"/>
              <a:t>Rizikové faktory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5200" dirty="0"/>
              <a:t>	</a:t>
            </a:r>
            <a:r>
              <a:rPr lang="sk-SK" sz="4800" dirty="0" smtClean="0"/>
              <a:t>druh </a:t>
            </a:r>
            <a:r>
              <a:rPr lang="sk-SK" sz="4800" dirty="0" err="1" smtClean="0"/>
              <a:t>statinu</a:t>
            </a:r>
            <a:endParaRPr lang="sk-SK" sz="48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sk-SK" sz="4800" dirty="0"/>
              <a:t>	</a:t>
            </a:r>
            <a:r>
              <a:rPr lang="sk-SK" sz="4800" dirty="0" err="1" smtClean="0"/>
              <a:t>soubežná</a:t>
            </a:r>
            <a:r>
              <a:rPr lang="sk-SK" sz="4800" dirty="0" smtClean="0"/>
              <a:t> farmakoterapie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k-SK" sz="4800" dirty="0"/>
              <a:t>	</a:t>
            </a:r>
            <a:r>
              <a:rPr lang="sk-SK" sz="4800" dirty="0" err="1" smtClean="0"/>
              <a:t>komorbidity</a:t>
            </a:r>
            <a:r>
              <a:rPr lang="sk-SK" sz="4800" dirty="0" smtClean="0"/>
              <a:t> pacienta</a:t>
            </a:r>
          </a:p>
          <a:p>
            <a:pPr marL="0" indent="0">
              <a:buNone/>
            </a:pPr>
            <a:r>
              <a:rPr lang="sk-SK" sz="4800" dirty="0"/>
              <a:t>	</a:t>
            </a:r>
            <a:endParaRPr lang="sk-SK" sz="4300" dirty="0" smtClean="0"/>
          </a:p>
          <a:p>
            <a:pPr marL="0" indent="0">
              <a:buNone/>
            </a:pP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31157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290513"/>
            <a:ext cx="10515600" cy="6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 smtClean="0"/>
              <a:t>Klinická </a:t>
            </a:r>
            <a:r>
              <a:rPr lang="sk-SK" sz="4800" dirty="0" err="1" smtClean="0"/>
              <a:t>manifestace</a:t>
            </a:r>
            <a:r>
              <a:rPr lang="sk-SK" sz="4800" dirty="0" smtClean="0"/>
              <a:t> a diagnostika</a:t>
            </a:r>
            <a:endParaRPr lang="sk-SK" sz="1200" dirty="0" smtClean="0"/>
          </a:p>
          <a:p>
            <a:pPr marL="0" indent="0">
              <a:buNone/>
            </a:pPr>
            <a:endParaRPr lang="sk-SK" sz="600" dirty="0" smtClean="0"/>
          </a:p>
          <a:p>
            <a:pPr marL="0" indent="0">
              <a:buNone/>
            </a:pPr>
            <a:r>
              <a:rPr lang="sk-SK" sz="4400" dirty="0" smtClean="0"/>
              <a:t> </a:t>
            </a:r>
            <a:r>
              <a:rPr lang="sk-SK" sz="4400" dirty="0" err="1" smtClean="0"/>
              <a:t>Symptomatologie</a:t>
            </a:r>
            <a:r>
              <a:rPr lang="sk-SK" sz="4400" dirty="0" smtClean="0"/>
              <a:t> </a:t>
            </a:r>
          </a:p>
          <a:p>
            <a:pPr marL="0" indent="0">
              <a:buNone/>
            </a:pPr>
            <a:r>
              <a:rPr lang="sk-SK" sz="4400" dirty="0"/>
              <a:t>	</a:t>
            </a:r>
            <a:r>
              <a:rPr lang="sk-SK" sz="4400" dirty="0" smtClean="0"/>
              <a:t>- triáda: svalová </a:t>
            </a:r>
            <a:r>
              <a:rPr lang="sk-SK" sz="4400" dirty="0" err="1" smtClean="0"/>
              <a:t>bolest</a:t>
            </a:r>
            <a:r>
              <a:rPr lang="sk-SK" sz="4400" dirty="0" smtClean="0"/>
              <a:t>, </a:t>
            </a:r>
            <a:r>
              <a:rPr lang="sk-SK" sz="4400" dirty="0" err="1" smtClean="0"/>
              <a:t>slabost</a:t>
            </a:r>
            <a:r>
              <a:rPr lang="sk-SK" sz="4400" dirty="0" smtClean="0"/>
              <a:t>, tmavá </a:t>
            </a:r>
          </a:p>
          <a:p>
            <a:pPr marL="0" indent="0">
              <a:buNone/>
            </a:pPr>
            <a:r>
              <a:rPr lang="sk-SK" sz="4400" dirty="0"/>
              <a:t>	</a:t>
            </a:r>
            <a:r>
              <a:rPr lang="sk-SK" sz="4400" dirty="0" smtClean="0"/>
              <a:t>		moč</a:t>
            </a:r>
            <a:endParaRPr lang="sk-SK" sz="4400" dirty="0"/>
          </a:p>
          <a:p>
            <a:pPr marL="0" indent="0">
              <a:buNone/>
            </a:pPr>
            <a:r>
              <a:rPr lang="sk-SK" sz="4400" dirty="0" smtClean="0"/>
              <a:t> </a:t>
            </a:r>
            <a:r>
              <a:rPr lang="sk-SK" sz="4400" dirty="0" err="1" smtClean="0"/>
              <a:t>Lab</a:t>
            </a:r>
            <a:r>
              <a:rPr lang="sk-SK" sz="4400" dirty="0" smtClean="0"/>
              <a:t>. nálezy</a:t>
            </a:r>
          </a:p>
          <a:p>
            <a:pPr marL="0" indent="0">
              <a:buNone/>
            </a:pPr>
            <a:r>
              <a:rPr lang="sk-SK" sz="4400" dirty="0" smtClean="0"/>
              <a:t>	</a:t>
            </a:r>
            <a:r>
              <a:rPr lang="sk-SK" sz="4400" dirty="0" err="1" smtClean="0"/>
              <a:t>kreatinkináza</a:t>
            </a:r>
            <a:endParaRPr lang="sk-SK" sz="4400" dirty="0" smtClean="0"/>
          </a:p>
          <a:p>
            <a:pPr marL="0" indent="0">
              <a:buNone/>
            </a:pPr>
            <a:r>
              <a:rPr lang="sk-SK" sz="4400" dirty="0"/>
              <a:t>	</a:t>
            </a:r>
            <a:r>
              <a:rPr lang="sk-SK" sz="4400" dirty="0" err="1" smtClean="0"/>
              <a:t>myoglobin</a:t>
            </a:r>
            <a:r>
              <a:rPr lang="sk-SK" sz="4400" dirty="0" smtClean="0"/>
              <a:t> a </a:t>
            </a:r>
            <a:r>
              <a:rPr lang="sk-SK" sz="4400" dirty="0" err="1" smtClean="0"/>
              <a:t>myoglobinurie</a:t>
            </a:r>
            <a:endParaRPr lang="sk-SK" sz="4400" dirty="0" smtClean="0"/>
          </a:p>
          <a:p>
            <a:pPr marL="0" indent="0">
              <a:buNone/>
            </a:pPr>
            <a:r>
              <a:rPr lang="sk-SK" sz="4400" dirty="0"/>
              <a:t>	</a:t>
            </a:r>
            <a:r>
              <a:rPr lang="sk-SK" sz="4400" dirty="0" err="1" smtClean="0"/>
              <a:t>další</a:t>
            </a:r>
            <a:r>
              <a:rPr lang="sk-SK" sz="4400" dirty="0" smtClean="0"/>
              <a:t> </a:t>
            </a:r>
          </a:p>
          <a:p>
            <a:pPr marL="0" indent="0">
              <a:buNone/>
            </a:pPr>
            <a:endParaRPr lang="sk-SK" sz="48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23072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290513"/>
            <a:ext cx="10515600" cy="6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 err="1" smtClean="0"/>
              <a:t>Léčba</a:t>
            </a:r>
            <a:endParaRPr lang="sk-SK" sz="4800" dirty="0" smtClean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4800" dirty="0" smtClean="0"/>
              <a:t> 	</a:t>
            </a:r>
            <a:r>
              <a:rPr lang="sk-SK" sz="4800" u="sng" dirty="0" err="1" smtClean="0"/>
              <a:t>Volumoterapie</a:t>
            </a:r>
            <a:r>
              <a:rPr lang="sk-SK" sz="4800" u="sng" dirty="0"/>
              <a:t/>
            </a:r>
            <a:br>
              <a:rPr lang="sk-SK" sz="4800" u="sng" dirty="0"/>
            </a:br>
            <a:endParaRPr lang="sk-SK" sz="4400" u="sng" dirty="0" smtClean="0"/>
          </a:p>
          <a:p>
            <a:pPr marL="0" indent="0">
              <a:buNone/>
            </a:pPr>
            <a:r>
              <a:rPr lang="sk-SK" sz="4000" dirty="0" smtClean="0"/>
              <a:t>	Bikarbonát</a:t>
            </a:r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r>
              <a:rPr lang="sk-SK" sz="4000" dirty="0" smtClean="0"/>
              <a:t>	</a:t>
            </a:r>
            <a:r>
              <a:rPr lang="sk-SK" sz="4000" dirty="0" err="1" smtClean="0"/>
              <a:t>Kličková</a:t>
            </a:r>
            <a:r>
              <a:rPr lang="sk-SK" sz="4000" dirty="0" smtClean="0"/>
              <a:t> diuretika</a:t>
            </a:r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r>
              <a:rPr lang="sk-SK" sz="4000" dirty="0" smtClean="0"/>
              <a:t>	Management </a:t>
            </a:r>
            <a:r>
              <a:rPr lang="sk-SK" sz="4000" dirty="0" err="1" smtClean="0"/>
              <a:t>komplikací</a:t>
            </a:r>
            <a:endParaRPr lang="sk-SK" sz="4000" dirty="0"/>
          </a:p>
          <a:p>
            <a:pPr marL="0" indent="0">
              <a:buNone/>
            </a:pPr>
            <a:endParaRPr lang="sk-SK" sz="4800" u="sng" dirty="0" smtClean="0"/>
          </a:p>
          <a:p>
            <a:pPr marL="0" indent="0">
              <a:buNone/>
            </a:pPr>
            <a:endParaRPr lang="sk-SK" sz="4000" dirty="0" smtClean="0"/>
          </a:p>
        </p:txBody>
      </p:sp>
    </p:spTree>
    <p:extLst>
      <p:ext uri="{BB962C8B-B14F-4D97-AF65-F5344CB8AC3E}">
        <p14:creationId xmlns:p14="http://schemas.microsoft.com/office/powerpoint/2010/main" val="23253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52388"/>
            <a:ext cx="1218247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838200" y="290513"/>
            <a:ext cx="10515600" cy="6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r>
              <a:rPr lang="sk-SK" sz="4400" dirty="0" smtClean="0"/>
              <a:t>Žena, </a:t>
            </a:r>
            <a:r>
              <a:rPr lang="sk-SK" sz="4400" dirty="0" err="1" smtClean="0"/>
              <a:t>nar</a:t>
            </a:r>
            <a:r>
              <a:rPr lang="sk-SK" sz="4400" dirty="0" smtClean="0"/>
              <a:t>. 1949, bez </a:t>
            </a:r>
            <a:r>
              <a:rPr lang="sk-SK" sz="4400" dirty="0" err="1" smtClean="0"/>
              <a:t>kardiální</a:t>
            </a:r>
            <a:r>
              <a:rPr lang="sk-SK" sz="4400" dirty="0" smtClean="0"/>
              <a:t> </a:t>
            </a:r>
            <a:r>
              <a:rPr lang="sk-SK" sz="4400" dirty="0" err="1" smtClean="0"/>
              <a:t>anamn</a:t>
            </a:r>
            <a:r>
              <a:rPr lang="sk-SK" sz="4400" dirty="0" smtClean="0"/>
              <a:t>.</a:t>
            </a:r>
            <a:endParaRPr lang="sk-SK" sz="4400" dirty="0"/>
          </a:p>
          <a:p>
            <a:pPr marL="0" indent="0">
              <a:buNone/>
            </a:pPr>
            <a:endParaRPr lang="sk-SK" sz="4400" dirty="0" smtClean="0"/>
          </a:p>
          <a:p>
            <a:pPr marL="0" indent="0">
              <a:buNone/>
            </a:pPr>
            <a:r>
              <a:rPr lang="sk-SK" sz="4400" dirty="0" smtClean="0"/>
              <a:t>STEMI bočné </a:t>
            </a:r>
            <a:r>
              <a:rPr lang="sk-SK" sz="4400" dirty="0" err="1" smtClean="0"/>
              <a:t>stěny</a:t>
            </a:r>
            <a:r>
              <a:rPr lang="sk-SK" sz="4400" dirty="0" smtClean="0"/>
              <a:t>, PCI RIA + 2x DES  (22.12.2021)</a:t>
            </a:r>
          </a:p>
          <a:p>
            <a:pPr marL="0" indent="0">
              <a:buNone/>
            </a:pPr>
            <a:endParaRPr lang="sk-SK" sz="4400" dirty="0"/>
          </a:p>
          <a:p>
            <a:pPr marL="0" indent="0">
              <a:buNone/>
            </a:pPr>
            <a:r>
              <a:rPr lang="sk-SK" sz="4400" dirty="0" err="1" smtClean="0"/>
              <a:t>Dle</a:t>
            </a:r>
            <a:r>
              <a:rPr lang="sk-SK" sz="4400" dirty="0" smtClean="0"/>
              <a:t> ECHO </a:t>
            </a:r>
            <a:r>
              <a:rPr lang="sk-SK" sz="4400" dirty="0" err="1" smtClean="0"/>
              <a:t>nevelká</a:t>
            </a:r>
            <a:r>
              <a:rPr lang="sk-SK" sz="4400" dirty="0" smtClean="0"/>
              <a:t> </a:t>
            </a:r>
            <a:r>
              <a:rPr lang="sk-SK" sz="4400" dirty="0" err="1" smtClean="0"/>
              <a:t>akineze</a:t>
            </a:r>
            <a:r>
              <a:rPr lang="sk-SK" sz="4400" dirty="0" smtClean="0"/>
              <a:t> hrotu a </a:t>
            </a:r>
            <a:r>
              <a:rPr lang="sk-SK" sz="4400" dirty="0" err="1" smtClean="0"/>
              <a:t>části</a:t>
            </a:r>
            <a:r>
              <a:rPr lang="sk-SK" sz="4400" dirty="0" smtClean="0"/>
              <a:t> zadní </a:t>
            </a:r>
            <a:r>
              <a:rPr lang="sk-SK" sz="4400" dirty="0" err="1" smtClean="0"/>
              <a:t>stěny</a:t>
            </a:r>
            <a:endParaRPr lang="sk-SK" sz="4400" dirty="0" smtClean="0"/>
          </a:p>
        </p:txBody>
      </p:sp>
    </p:spTree>
    <p:extLst>
      <p:ext uri="{BB962C8B-B14F-4D97-AF65-F5344CB8AC3E}">
        <p14:creationId xmlns:p14="http://schemas.microsoft.com/office/powerpoint/2010/main" val="13596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98" y="0"/>
            <a:ext cx="9574444" cy="6858000"/>
          </a:xfrm>
        </p:spPr>
      </p:pic>
    </p:spTree>
    <p:extLst>
      <p:ext uri="{BB962C8B-B14F-4D97-AF65-F5344CB8AC3E}">
        <p14:creationId xmlns:p14="http://schemas.microsoft.com/office/powerpoint/2010/main" val="1312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76" y="0"/>
            <a:ext cx="9574444" cy="6858000"/>
          </a:xfrm>
        </p:spPr>
      </p:pic>
    </p:spTree>
    <p:extLst>
      <p:ext uri="{BB962C8B-B14F-4D97-AF65-F5344CB8AC3E}">
        <p14:creationId xmlns:p14="http://schemas.microsoft.com/office/powerpoint/2010/main" val="14909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199" y="290513"/>
            <a:ext cx="10583487" cy="6343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800" dirty="0" smtClean="0"/>
              <a:t>Cholesterol </a:t>
            </a:r>
            <a:r>
              <a:rPr lang="sk-SK" sz="4800" dirty="0" err="1" smtClean="0"/>
              <a:t>celk</a:t>
            </a:r>
            <a:r>
              <a:rPr lang="sk-SK" sz="4800" dirty="0" smtClean="0"/>
              <a:t>. 	6,2 mmol/l</a:t>
            </a:r>
          </a:p>
          <a:p>
            <a:pPr marL="0" indent="0">
              <a:buNone/>
            </a:pPr>
            <a:r>
              <a:rPr lang="sk-SK" sz="4800" dirty="0" smtClean="0"/>
              <a:t>LDL cholesterol 	4,23 mmol/l</a:t>
            </a:r>
          </a:p>
          <a:p>
            <a:pPr marL="0" indent="0">
              <a:buNone/>
            </a:pPr>
            <a:r>
              <a:rPr lang="sk-SK" sz="4800" dirty="0" err="1" smtClean="0"/>
              <a:t>Kreatinkináza</a:t>
            </a:r>
            <a:r>
              <a:rPr lang="sk-SK" sz="4800" dirty="0" smtClean="0"/>
              <a:t> 		1,82 </a:t>
            </a:r>
            <a:r>
              <a:rPr lang="el-GR" sz="4800" dirty="0" smtClean="0"/>
              <a:t>μ</a:t>
            </a:r>
            <a:r>
              <a:rPr lang="sk-SK" sz="4800" dirty="0" smtClean="0"/>
              <a:t>kat/l</a:t>
            </a:r>
          </a:p>
          <a:p>
            <a:pPr marL="0" indent="0">
              <a:buNone/>
            </a:pPr>
            <a:r>
              <a:rPr lang="sk-SK" sz="4800" dirty="0" err="1" smtClean="0"/>
              <a:t>Kreatitin</a:t>
            </a:r>
            <a:r>
              <a:rPr lang="sk-SK" sz="4800" dirty="0" smtClean="0"/>
              <a:t> 			88 </a:t>
            </a:r>
            <a:r>
              <a:rPr lang="el-GR" sz="4800" dirty="0" smtClean="0"/>
              <a:t>μ</a:t>
            </a:r>
            <a:r>
              <a:rPr lang="sk-SK" sz="4800" dirty="0" smtClean="0"/>
              <a:t>mol/l</a:t>
            </a:r>
          </a:p>
          <a:p>
            <a:pPr marL="0" indent="0">
              <a:buNone/>
            </a:pPr>
            <a:endParaRPr lang="sk-SK" sz="4800" dirty="0"/>
          </a:p>
          <a:p>
            <a:pPr marL="0" indent="0">
              <a:buNone/>
            </a:pPr>
            <a:r>
              <a:rPr lang="sk-SK" sz="4800" dirty="0" err="1" smtClean="0"/>
              <a:t>Medikace</a:t>
            </a:r>
            <a:r>
              <a:rPr lang="sk-SK" sz="4800" dirty="0" smtClean="0"/>
              <a:t> </a:t>
            </a:r>
            <a:r>
              <a:rPr lang="sk-SK" sz="4800" dirty="0" err="1" smtClean="0"/>
              <a:t>při</a:t>
            </a:r>
            <a:r>
              <a:rPr lang="sk-SK" sz="4800" dirty="0" smtClean="0"/>
              <a:t> </a:t>
            </a:r>
            <a:r>
              <a:rPr lang="sk-SK" sz="4800" dirty="0" err="1" smtClean="0"/>
              <a:t>propuštění</a:t>
            </a:r>
            <a:r>
              <a:rPr lang="sk-SK" sz="4800" dirty="0" smtClean="0"/>
              <a:t>:</a:t>
            </a:r>
          </a:p>
          <a:p>
            <a:pPr marL="0" indent="0">
              <a:buNone/>
            </a:pPr>
            <a:r>
              <a:rPr lang="sk-SK" sz="4000" dirty="0" err="1" smtClean="0"/>
              <a:t>Brilique</a:t>
            </a:r>
            <a:r>
              <a:rPr lang="sk-SK" sz="4000" dirty="0" smtClean="0"/>
              <a:t> 90mg </a:t>
            </a:r>
            <a:r>
              <a:rPr lang="sk-SK" sz="4000" dirty="0" err="1" smtClean="0"/>
              <a:t>tbl</a:t>
            </a:r>
            <a:r>
              <a:rPr lang="sk-SK" sz="4000" dirty="0" smtClean="0"/>
              <a:t> 1-0-1, </a:t>
            </a:r>
            <a:r>
              <a:rPr lang="sk-SK" sz="4000" dirty="0" err="1" smtClean="0"/>
              <a:t>Anopyrin</a:t>
            </a:r>
            <a:r>
              <a:rPr lang="sk-SK" sz="4000" dirty="0" smtClean="0"/>
              <a:t> 100mg </a:t>
            </a:r>
            <a:r>
              <a:rPr lang="sk-SK" sz="4000" dirty="0" err="1" smtClean="0"/>
              <a:t>tbl</a:t>
            </a:r>
            <a:r>
              <a:rPr lang="sk-SK" sz="4000" dirty="0" smtClean="0"/>
              <a:t> 1-0-0, </a:t>
            </a:r>
            <a:r>
              <a:rPr lang="sk-SK" sz="4000" u="sng" dirty="0" err="1" smtClean="0"/>
              <a:t>Rosucard</a:t>
            </a:r>
            <a:r>
              <a:rPr lang="sk-SK" sz="4000" u="sng" dirty="0" smtClean="0"/>
              <a:t> 40mg </a:t>
            </a:r>
            <a:r>
              <a:rPr lang="sk-SK" sz="4000" u="sng" dirty="0" err="1" smtClean="0"/>
              <a:t>tbl</a:t>
            </a:r>
            <a:r>
              <a:rPr lang="sk-SK" sz="4000" u="sng" dirty="0" smtClean="0"/>
              <a:t> 1-0-0</a:t>
            </a:r>
            <a:r>
              <a:rPr lang="sk-SK" sz="4000" dirty="0" smtClean="0"/>
              <a:t>, </a:t>
            </a:r>
            <a:r>
              <a:rPr lang="sk-SK" sz="4000" dirty="0" err="1" smtClean="0"/>
              <a:t>Concor</a:t>
            </a:r>
            <a:r>
              <a:rPr lang="sk-SK" sz="4000" dirty="0" smtClean="0"/>
              <a:t> 5mg </a:t>
            </a:r>
            <a:r>
              <a:rPr lang="sk-SK" sz="4000" dirty="0" err="1" smtClean="0"/>
              <a:t>tbl</a:t>
            </a:r>
            <a:r>
              <a:rPr lang="sk-SK" sz="4000" dirty="0" smtClean="0"/>
              <a:t> 1-0-0, </a:t>
            </a:r>
            <a:r>
              <a:rPr lang="sk-SK" sz="4000" dirty="0" err="1" smtClean="0"/>
              <a:t>Euthyrox</a:t>
            </a:r>
            <a:r>
              <a:rPr lang="sk-SK" sz="4000" dirty="0" smtClean="0"/>
              <a:t> 100</a:t>
            </a:r>
            <a:r>
              <a:rPr lang="el-GR" sz="4000" dirty="0" smtClean="0"/>
              <a:t>μ</a:t>
            </a:r>
            <a:r>
              <a:rPr lang="sk-SK" sz="4000" dirty="0" smtClean="0"/>
              <a:t>g </a:t>
            </a:r>
            <a:r>
              <a:rPr lang="sk-SK" sz="4000" dirty="0" err="1" smtClean="0"/>
              <a:t>tbl</a:t>
            </a:r>
            <a:r>
              <a:rPr lang="sk-SK" sz="4000" dirty="0" smtClean="0"/>
              <a:t> 1-0-0</a:t>
            </a:r>
          </a:p>
        </p:txBody>
      </p:sp>
    </p:spTree>
    <p:extLst>
      <p:ext uri="{BB962C8B-B14F-4D97-AF65-F5344CB8AC3E}">
        <p14:creationId xmlns:p14="http://schemas.microsoft.com/office/powerpoint/2010/main" val="188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290513"/>
            <a:ext cx="10515600" cy="6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800" dirty="0" err="1" smtClean="0"/>
              <a:t>Rehospitalizace</a:t>
            </a:r>
            <a:r>
              <a:rPr lang="sk-SK" sz="4800" dirty="0" smtClean="0"/>
              <a:t>  24.1.2022</a:t>
            </a:r>
          </a:p>
          <a:p>
            <a:pPr marL="0" indent="0">
              <a:buNone/>
            </a:pPr>
            <a:r>
              <a:rPr lang="sk-SK" sz="4000" dirty="0" smtClean="0"/>
              <a:t> </a:t>
            </a:r>
            <a:r>
              <a:rPr lang="sk-SK" sz="4000" dirty="0" err="1" smtClean="0"/>
              <a:t>Slabost</a:t>
            </a:r>
            <a:r>
              <a:rPr lang="sk-SK" sz="4000" dirty="0" smtClean="0"/>
              <a:t>, silné bolesti </a:t>
            </a:r>
            <a:r>
              <a:rPr lang="sk-SK" sz="4000" dirty="0" err="1" smtClean="0"/>
              <a:t>svalů</a:t>
            </a:r>
            <a:r>
              <a:rPr lang="sk-SK" sz="4000" dirty="0" smtClean="0"/>
              <a:t> a </a:t>
            </a:r>
            <a:r>
              <a:rPr lang="sk-SK" sz="4000" dirty="0" err="1" smtClean="0"/>
              <a:t>kloubů</a:t>
            </a:r>
            <a:r>
              <a:rPr lang="sk-SK" sz="4000" dirty="0" smtClean="0"/>
              <a:t>, </a:t>
            </a:r>
            <a:r>
              <a:rPr lang="sk-SK" sz="4000" dirty="0" err="1" smtClean="0"/>
              <a:t>průjem</a:t>
            </a:r>
            <a:r>
              <a:rPr lang="sk-SK" sz="4000" dirty="0" smtClean="0"/>
              <a:t>, tmavá moč</a:t>
            </a:r>
          </a:p>
          <a:p>
            <a:pPr marL="0" indent="0">
              <a:buNone/>
            </a:pPr>
            <a:r>
              <a:rPr lang="sk-SK" sz="4000" dirty="0" smtClean="0"/>
              <a:t> </a:t>
            </a:r>
            <a:r>
              <a:rPr lang="sk-SK" sz="4000" dirty="0" err="1" smtClean="0"/>
              <a:t>Lab</a:t>
            </a:r>
            <a:r>
              <a:rPr lang="sk-SK" sz="4000" dirty="0" smtClean="0"/>
              <a:t>. nálezy:</a:t>
            </a:r>
          </a:p>
          <a:p>
            <a:pPr marL="0" indent="0">
              <a:buNone/>
            </a:pPr>
            <a:r>
              <a:rPr lang="sk-SK" sz="4000" dirty="0"/>
              <a:t>	</a:t>
            </a:r>
            <a:r>
              <a:rPr lang="sk-SK" sz="4000" dirty="0" err="1" smtClean="0"/>
              <a:t>myoglobin</a:t>
            </a:r>
            <a:r>
              <a:rPr lang="sk-SK" sz="4000" dirty="0" smtClean="0"/>
              <a:t> 	&gt; 3000 </a:t>
            </a:r>
            <a:r>
              <a:rPr lang="el-GR" sz="4000" dirty="0" smtClean="0"/>
              <a:t>μ</a:t>
            </a:r>
            <a:r>
              <a:rPr lang="sk-SK" sz="4000" dirty="0" smtClean="0"/>
              <a:t>g/l</a:t>
            </a:r>
          </a:p>
          <a:p>
            <a:pPr marL="0" indent="0">
              <a:buNone/>
            </a:pPr>
            <a:r>
              <a:rPr lang="sk-SK" sz="4000" dirty="0"/>
              <a:t>	</a:t>
            </a:r>
            <a:r>
              <a:rPr lang="sk-SK" sz="4000" dirty="0" smtClean="0"/>
              <a:t>CK 			779,45 </a:t>
            </a:r>
            <a:r>
              <a:rPr lang="el-GR" sz="4000" dirty="0" smtClean="0"/>
              <a:t>μ</a:t>
            </a:r>
            <a:r>
              <a:rPr lang="sk-SK" sz="4000" dirty="0" smtClean="0"/>
              <a:t>kat/l</a:t>
            </a:r>
          </a:p>
          <a:p>
            <a:pPr marL="0" indent="0">
              <a:buNone/>
            </a:pPr>
            <a:r>
              <a:rPr lang="sk-SK" sz="4000" dirty="0"/>
              <a:t>	</a:t>
            </a:r>
            <a:r>
              <a:rPr lang="sk-SK" sz="4000" dirty="0" smtClean="0"/>
              <a:t>AST 			18,32 </a:t>
            </a:r>
            <a:r>
              <a:rPr lang="el-GR" sz="4000" dirty="0" smtClean="0"/>
              <a:t>μ</a:t>
            </a:r>
            <a:r>
              <a:rPr lang="sk-SK" sz="4000" dirty="0" smtClean="0"/>
              <a:t>kat/l</a:t>
            </a:r>
          </a:p>
          <a:p>
            <a:pPr marL="0" indent="0">
              <a:buNone/>
            </a:pPr>
            <a:r>
              <a:rPr lang="sk-SK" sz="4000" dirty="0"/>
              <a:t>	</a:t>
            </a:r>
            <a:r>
              <a:rPr lang="sk-SK" sz="4000" dirty="0" smtClean="0"/>
              <a:t>ALT 			8,76 </a:t>
            </a:r>
            <a:r>
              <a:rPr lang="el-GR" sz="4000" dirty="0" smtClean="0"/>
              <a:t>μ</a:t>
            </a:r>
            <a:r>
              <a:rPr lang="sk-SK" sz="4000" dirty="0" smtClean="0"/>
              <a:t>kat/l</a:t>
            </a:r>
          </a:p>
          <a:p>
            <a:pPr marL="0" indent="0">
              <a:buNone/>
            </a:pPr>
            <a:r>
              <a:rPr lang="sk-SK" sz="4000" dirty="0"/>
              <a:t>	</a:t>
            </a:r>
            <a:r>
              <a:rPr lang="sk-SK" sz="4000" dirty="0" err="1" smtClean="0"/>
              <a:t>kreatinin</a:t>
            </a:r>
            <a:r>
              <a:rPr lang="sk-SK" sz="4000" dirty="0" smtClean="0"/>
              <a:t> 	147</a:t>
            </a:r>
            <a:r>
              <a:rPr lang="el-GR" sz="4000" dirty="0" smtClean="0"/>
              <a:t>μ</a:t>
            </a:r>
            <a:r>
              <a:rPr lang="sk-SK" sz="4000" dirty="0" smtClean="0"/>
              <a:t>mol/l</a:t>
            </a:r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009401155"/>
              </p:ext>
            </p:extLst>
          </p:nvPr>
        </p:nvGraphicFramePr>
        <p:xfrm>
          <a:off x="641024" y="367645"/>
          <a:ext cx="10925666" cy="623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1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010744064"/>
              </p:ext>
            </p:extLst>
          </p:nvPr>
        </p:nvGraphicFramePr>
        <p:xfrm>
          <a:off x="707010" y="367645"/>
          <a:ext cx="10746557" cy="623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39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8">
            <a:extLst>
              <a:ext uri="{FF2B5EF4-FFF2-40B4-BE49-F238E27FC236}">
                <a16:creationId xmlns:a16="http://schemas.microsoft.com/office/drawing/2014/main" id="{310057E8-7E08-43A2-8F2F-6D3EAB2B22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101</Words>
  <Application>Microsoft Office PowerPoint</Application>
  <PresentationFormat>Širokoúhlá obrazovka</PresentationFormat>
  <Paragraphs>57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Rhabdomyolýza po statinu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Rhabdomyolýza po statinu</dc:title>
  <dc:creator>USER</dc:creator>
  <cp:lastModifiedBy>USER</cp:lastModifiedBy>
  <cp:revision>36</cp:revision>
  <dcterms:created xsi:type="dcterms:W3CDTF">2022-06-16T18:33:30Z</dcterms:created>
  <dcterms:modified xsi:type="dcterms:W3CDTF">2022-06-17T06:10:37Z</dcterms:modified>
</cp:coreProperties>
</file>