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1" r:id="rId4"/>
    <p:sldId id="257" r:id="rId5"/>
    <p:sldId id="265" r:id="rId6"/>
    <p:sldId id="258" r:id="rId7"/>
    <p:sldId id="266" r:id="rId8"/>
    <p:sldId id="259" r:id="rId9"/>
    <p:sldId id="260" r:id="rId10"/>
    <p:sldId id="261" r:id="rId11"/>
    <p:sldId id="262" r:id="rId12"/>
    <p:sldId id="263" r:id="rId13"/>
    <p:sldId id="268" r:id="rId14"/>
    <p:sldId id="264" r:id="rId15"/>
    <p:sldId id="270" r:id="rId16"/>
    <p:sldId id="269" r:id="rId17"/>
    <p:sldId id="272" r:id="rId18"/>
    <p:sldId id="273" r:id="rId19"/>
    <p:sldId id="274" r:id="rId20"/>
    <p:sldId id="275" r:id="rId21"/>
    <p:sldId id="277" r:id="rId22"/>
    <p:sldId id="276" r:id="rId23"/>
    <p:sldId id="279" r:id="rId24"/>
    <p:sldId id="278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4" autoAdjust="0"/>
    <p:restoredTop sz="94660"/>
  </p:normalViewPr>
  <p:slideViewPr>
    <p:cSldViewPr>
      <p:cViewPr varScale="1">
        <p:scale>
          <a:sx n="110" d="100"/>
          <a:sy n="110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16FB-987B-4450-9F29-07FD94F899F9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64A8-0DF4-4E08-A017-A17C146F47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16FB-987B-4450-9F29-07FD94F899F9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64A8-0DF4-4E08-A017-A17C146F47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16FB-987B-4450-9F29-07FD94F899F9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64A8-0DF4-4E08-A017-A17C146F47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16FB-987B-4450-9F29-07FD94F899F9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64A8-0DF4-4E08-A017-A17C146F47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16FB-987B-4450-9F29-07FD94F899F9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64A8-0DF4-4E08-A017-A17C146F47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16FB-987B-4450-9F29-07FD94F899F9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64A8-0DF4-4E08-A017-A17C146F47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16FB-987B-4450-9F29-07FD94F899F9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64A8-0DF4-4E08-A017-A17C146F47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16FB-987B-4450-9F29-07FD94F899F9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64A8-0DF4-4E08-A017-A17C146F47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16FB-987B-4450-9F29-07FD94F899F9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64A8-0DF4-4E08-A017-A17C146F47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16FB-987B-4450-9F29-07FD94F899F9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C64A8-0DF4-4E08-A017-A17C146F47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00316FB-987B-4450-9F29-07FD94F899F9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2BC64A8-0DF4-4E08-A017-A17C146F47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00316FB-987B-4450-9F29-07FD94F899F9}" type="datetimeFigureOut">
              <a:rPr lang="cs-CZ" smtClean="0"/>
              <a:pPr/>
              <a:t>13. 5. 2022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2BC64A8-0DF4-4E08-A017-A17C146F47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Obecné principy nabírání a udržování svalové hmoty 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 smtClean="0"/>
              <a:t>J. Vojtíšek</a:t>
            </a:r>
          </a:p>
          <a:p>
            <a:r>
              <a:rPr lang="cs-CZ" i="1" dirty="0" smtClean="0"/>
              <a:t>Nemocnice České Budějovice a.s.</a:t>
            </a:r>
          </a:p>
          <a:p>
            <a:endParaRPr lang="cs-CZ" dirty="0" smtClean="0"/>
          </a:p>
          <a:p>
            <a:r>
              <a:rPr lang="cs-CZ" b="1" dirty="0" smtClean="0"/>
              <a:t>38. </a:t>
            </a:r>
            <a:r>
              <a:rPr lang="cs-CZ" b="1" dirty="0" err="1" smtClean="0"/>
              <a:t>Mezikrajské</a:t>
            </a:r>
            <a:r>
              <a:rPr lang="cs-CZ" b="1" dirty="0" smtClean="0"/>
              <a:t> dny klinické biochemie</a:t>
            </a:r>
          </a:p>
          <a:p>
            <a:r>
              <a:rPr lang="cs-CZ" b="1" dirty="0" smtClean="0"/>
              <a:t>Jindřichův Hradec 2022</a:t>
            </a:r>
            <a:endParaRPr lang="cs-CZ" b="1" dirty="0"/>
          </a:p>
        </p:txBody>
      </p:sp>
      <p:pic>
        <p:nvPicPr>
          <p:cNvPr id="6" name="Obrázek 5" descr="typy-svalu-rychla-a-pomala-svalova-vlakn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60648"/>
            <a:ext cx="3813043" cy="2859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Kouzlo je v pravidelnosti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I „špatný“ trénink je stále trénink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Vždy to není o překonávání maxima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ůležité je ze sebe v danou chvíli vydat vše co ve mně aktuálně je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Jdu, i když se mi nechce a jsem unavený</a:t>
            </a:r>
          </a:p>
          <a:p>
            <a:pPr lvl="1"/>
            <a:r>
              <a:rPr lang="cs-CZ" dirty="0" smtClean="0"/>
              <a:t>Vůle se také musí trénovat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Začínat je nejméně záživné a nejbolavější</a:t>
            </a:r>
          </a:p>
          <a:p>
            <a:pPr lvl="1"/>
            <a:r>
              <a:rPr lang="cs-CZ" dirty="0" smtClean="0"/>
              <a:t>Lépe se pravidelně udržovat, než dokola znovu začínat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Branch</a:t>
            </a:r>
            <a:r>
              <a:rPr lang="cs-CZ" dirty="0" smtClean="0"/>
              <a:t> </a:t>
            </a:r>
            <a:r>
              <a:rPr lang="cs-CZ" dirty="0" err="1" smtClean="0"/>
              <a:t>Warren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i="1" dirty="0" smtClean="0"/>
              <a:t>,,</a:t>
            </a:r>
            <a:r>
              <a:rPr lang="cs-CZ" b="1" i="1" dirty="0" smtClean="0"/>
              <a:t>Když budu muset </a:t>
            </a:r>
            <a:r>
              <a:rPr lang="cs-CZ" b="1" i="1" dirty="0" err="1" smtClean="0"/>
              <a:t>ž</a:t>
            </a:r>
            <a:r>
              <a:rPr lang="cs-CZ" b="1" i="1" dirty="0" smtClean="0"/>
              <a:t>..t hlínu, tak budu </a:t>
            </a:r>
            <a:r>
              <a:rPr lang="cs-CZ" b="1" i="1" dirty="0" err="1" smtClean="0"/>
              <a:t>ž</a:t>
            </a:r>
            <a:r>
              <a:rPr lang="cs-CZ" b="1" i="1" dirty="0" smtClean="0"/>
              <a:t>..t hlínu!“</a:t>
            </a:r>
            <a:endParaRPr lang="cs-CZ" b="1" i="1" dirty="0"/>
          </a:p>
        </p:txBody>
      </p:sp>
      <p:pic>
        <p:nvPicPr>
          <p:cNvPr id="4" name="Obrázek 3" descr="branch-warren-profi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140968"/>
            <a:ext cx="45720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0" y="6597352"/>
            <a:ext cx="6660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obrázku: https://aktin.cz/1148-branch-warren-profil</a:t>
            </a:r>
            <a:endParaRPr lang="cs-CZ" sz="800" i="1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3) Kvalitní strava je základ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Kvalitně, pravidelně, v adekvátním množství</a:t>
            </a:r>
          </a:p>
          <a:p>
            <a:endParaRPr lang="cs-CZ" dirty="0" smtClean="0"/>
          </a:p>
          <a:p>
            <a:r>
              <a:rPr lang="cs-CZ" dirty="0" smtClean="0"/>
              <a:t>Pochutiny nejsou jídlo</a:t>
            </a:r>
          </a:p>
          <a:p>
            <a:endParaRPr lang="cs-CZ" dirty="0" smtClean="0"/>
          </a:p>
          <a:p>
            <a:r>
              <a:rPr lang="cs-CZ" dirty="0" smtClean="0"/>
              <a:t>Univerzální diety = nefungují, více škody než užitku</a:t>
            </a:r>
          </a:p>
          <a:p>
            <a:pPr lvl="1"/>
            <a:r>
              <a:rPr lang="cs-CZ" dirty="0" smtClean="0"/>
              <a:t>Stejně jako u pohybu platí individuální přístup a adaptace do každodenního režimu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Množství a složení stravy upravuji dle stavu a aktuálních podmínek</a:t>
            </a:r>
          </a:p>
          <a:p>
            <a:pPr lvl="1"/>
            <a:r>
              <a:rPr lang="cs-CZ" dirty="0" smtClean="0"/>
              <a:t>Fyzická zátěž, nemoc, odpočinek, okolní teplota…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Uvažuji v principech základních složek potravy</a:t>
            </a:r>
          </a:p>
          <a:p>
            <a:pPr lvl="1"/>
            <a:r>
              <a:rPr lang="cs-CZ" dirty="0" smtClean="0"/>
              <a:t>Sacharidy:tuky:bílkoviny, vitamíny, stopové prvky, vláknina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Nebojím se pomoci si suplementy, ale ty mě nespasí</a:t>
            </a:r>
          </a:p>
          <a:p>
            <a:pPr lvl="1"/>
            <a:r>
              <a:rPr lang="cs-CZ" dirty="0" smtClean="0"/>
              <a:t>Vím co kupuji, od koho a proč, kvalitní stravu jimi nikdy nenahradím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Přemýšlím nad kvalitou</a:t>
            </a:r>
          </a:p>
          <a:p>
            <a:pPr lvl="1"/>
            <a:r>
              <a:rPr lang="cs-CZ" dirty="0" smtClean="0"/>
              <a:t>Ovoce/zelenina vs. roční období, maso z prověřeného chovu atp.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Dostatečná hydratace!!!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Marta </a:t>
            </a:r>
            <a:r>
              <a:rPr lang="cs-CZ" dirty="0" smtClean="0"/>
              <a:t>Grahamová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i="1" dirty="0" smtClean="0"/>
              <a:t>„</a:t>
            </a:r>
            <a:r>
              <a:rPr lang="pl-PL" b="1" i="1" dirty="0"/>
              <a:t>Tělo nikdy nelže</a:t>
            </a:r>
            <a:r>
              <a:rPr lang="pl-PL" b="1" i="1" dirty="0" smtClean="0"/>
              <a:t>.“</a:t>
            </a:r>
            <a:endParaRPr lang="cs-CZ" b="1" i="1" dirty="0"/>
          </a:p>
        </p:txBody>
      </p:sp>
      <p:pic>
        <p:nvPicPr>
          <p:cNvPr id="4" name="Obrázek 3" descr="martha-gra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564904"/>
            <a:ext cx="3996655" cy="399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0" y="6597352"/>
            <a:ext cx="4427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obrázku: https://www.loc.gov/collections/martha-graham/about-this-collection/</a:t>
            </a:r>
            <a:endParaRPr lang="cs-CZ" sz="800" i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4) </a:t>
            </a:r>
            <a:r>
              <a:rPr lang="cs-CZ" dirty="0" smtClean="0"/>
              <a:t>Naučte </a:t>
            </a:r>
            <a:r>
              <a:rPr lang="cs-CZ" dirty="0" smtClean="0"/>
              <a:t>se naslouchat svému tělu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Uvědomit si své limity a osahat si je, naučit se s nimi pracovat</a:t>
            </a:r>
          </a:p>
          <a:p>
            <a:pPr lvl="1"/>
            <a:r>
              <a:rPr lang="cs-CZ" dirty="0" smtClean="0"/>
              <a:t>„Když to bolí, tak to roste!“ Skutečně?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Neválčit sám se sebou X nedělat si zbytečné ústupky a pohodlí</a:t>
            </a:r>
          </a:p>
          <a:p>
            <a:endParaRPr lang="cs-CZ" dirty="0" smtClean="0"/>
          </a:p>
          <a:p>
            <a:r>
              <a:rPr lang="cs-CZ" dirty="0" smtClean="0"/>
              <a:t>Včas rozpoznat, kdy je něco jinak a adekvátně reagovat</a:t>
            </a:r>
          </a:p>
          <a:p>
            <a:pPr lvl="1"/>
            <a:r>
              <a:rPr lang="cs-CZ" dirty="0" smtClean="0"/>
              <a:t>Naučit se rozlišovat typy bolesti a únavy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Schopnost identifikovat problém, na které úrovni se nachází a co s ním umím udělat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Buddha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i="1" dirty="0" smtClean="0"/>
              <a:t>„</a:t>
            </a:r>
            <a:r>
              <a:rPr lang="cs-CZ" b="1" i="1" dirty="0"/>
              <a:t>Vaše tělo je cenné. Je naším prostředkem k osvícení. Chovejte se k němu šetrně</a:t>
            </a:r>
            <a:r>
              <a:rPr lang="cs-CZ" b="1" i="1" dirty="0" smtClean="0"/>
              <a:t>.“</a:t>
            </a:r>
            <a:endParaRPr lang="cs-CZ" b="1" i="1" dirty="0"/>
          </a:p>
        </p:txBody>
      </p:sp>
      <p:pic>
        <p:nvPicPr>
          <p:cNvPr id="6" name="Obrázek 5" descr="tian-tan-bronzova-socha-buddhy-w-4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852936"/>
            <a:ext cx="2557244" cy="3855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0" y="6597352"/>
            <a:ext cx="5508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obrázku: https://hongkong.tripzone.cz/fotogalerie/tian-tan-bronzova-socha-buddhy-4588</a:t>
            </a:r>
            <a:endParaRPr lang="cs-CZ" sz="800" i="1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5) </a:t>
            </a:r>
            <a:r>
              <a:rPr lang="cs-CZ" dirty="0" smtClean="0"/>
              <a:t>Uvědomte </a:t>
            </a:r>
            <a:r>
              <a:rPr lang="cs-CZ" dirty="0" smtClean="0"/>
              <a:t>si, jak tělo funguje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Tělo je dynamický celek, změna je neustálá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 různých situacích fungují různé metabolické dráhy a procesy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Vše je vzájemně provázané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Nelze opomíjet vliv vnějšího prostředí, včetně sociálních interakcí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Snažit se vždy reagovat tak, aby prospěch pro tělo převyšoval jeho poškozování</a:t>
            </a:r>
            <a:endParaRPr lang="cs-CZ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Albert Einstein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i="1" dirty="0" smtClean="0"/>
              <a:t>„</a:t>
            </a:r>
            <a:r>
              <a:rPr lang="cs-CZ" b="1" i="1" dirty="0"/>
              <a:t>Definice úspěchu: Vezmeme-li A za úspěch, platí formule: A=X+Y+Z, kde X je práce, Y odpočinek a Z je držet jazyk za zuby</a:t>
            </a:r>
            <a:r>
              <a:rPr lang="cs-CZ" b="1" i="1" dirty="0" smtClean="0"/>
              <a:t>.“</a:t>
            </a:r>
            <a:endParaRPr lang="cs-CZ" b="1" i="1" dirty="0"/>
          </a:p>
        </p:txBody>
      </p:sp>
      <p:pic>
        <p:nvPicPr>
          <p:cNvPr id="4" name="Obrázek 3" descr="Einst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573016"/>
            <a:ext cx="5256584" cy="295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0" y="6519446"/>
            <a:ext cx="363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obrázku: https://www.lidovky.cz/relax/albert-einstein-praha-teorie-relativity.A220111_132245_ln_magazin_ape</a:t>
            </a:r>
            <a:endParaRPr lang="cs-CZ" sz="800" i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6) Bez odpočinku </a:t>
            </a:r>
            <a:r>
              <a:rPr lang="cs-CZ" smtClean="0"/>
              <a:t>to skutečně </a:t>
            </a:r>
            <a:r>
              <a:rPr lang="cs-CZ" dirty="0" smtClean="0"/>
              <a:t>nepůjde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Svaly nerostou v posilovně/forma neroste při tréninku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Dopřeji-li tělu stimulaci, energii a stavební kameny musím mu také dopřát čas vše zpracovat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Tělo musí zpracovat a vyloučit i řadu katabolitů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Odpočinek </a:t>
            </a:r>
            <a:r>
              <a:rPr lang="cs-CZ" dirty="0" smtClean="0">
                <a:latin typeface="Calibri"/>
                <a:cs typeface="Calibri"/>
              </a:rPr>
              <a:t>≠ delší cestování, duševní práce, zařizování, úklid, řešení problémů </a:t>
            </a:r>
            <a:r>
              <a:rPr lang="cs-CZ" dirty="0" err="1" smtClean="0">
                <a:latin typeface="Calibri"/>
                <a:cs typeface="Calibri"/>
              </a:rPr>
              <a:t>etc</a:t>
            </a:r>
            <a:r>
              <a:rPr lang="cs-CZ" dirty="0" smtClean="0">
                <a:latin typeface="Calibri"/>
                <a:cs typeface="Calibri"/>
              </a:rPr>
              <a:t>.</a:t>
            </a:r>
          </a:p>
          <a:p>
            <a:pPr>
              <a:buNone/>
            </a:pPr>
            <a:endParaRPr lang="cs-CZ" dirty="0" smtClean="0">
              <a:latin typeface="Calibri"/>
              <a:cs typeface="Calibri"/>
            </a:endParaRPr>
          </a:p>
          <a:p>
            <a:r>
              <a:rPr lang="cs-CZ" dirty="0" smtClean="0">
                <a:latin typeface="Calibri"/>
                <a:cs typeface="Calibri"/>
              </a:rPr>
              <a:t>Pozor na alkohol – prodlužuje regeneraci!</a:t>
            </a:r>
            <a:endParaRPr lang="cs-CZ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Anna Franková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i="1" dirty="0" smtClean="0"/>
              <a:t>„</a:t>
            </a:r>
            <a:r>
              <a:rPr lang="cs-CZ" b="1" i="1" dirty="0" smtClean="0"/>
              <a:t>Stát v životě na vlastních nohou je obtížné, a ještě těžší je být charakterově a duševně samostatný a všemu čelit.“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 descr="a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573016"/>
            <a:ext cx="536957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0" y="6519446"/>
            <a:ext cx="6300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obrázku: https://zpravy.aktualne.cz/zahranici/vysetrovatele-ukazali-na-cloveka-ktery-zradil-annu-frankovou/r~b3e4e060779d11ec98380cc47ab5f122/</a:t>
            </a:r>
            <a:endParaRPr lang="cs-CZ" sz="800" i="1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ew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852936"/>
            <a:ext cx="4896544" cy="364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Clive</a:t>
            </a:r>
            <a:r>
              <a:rPr lang="cs-CZ" dirty="0"/>
              <a:t> </a:t>
            </a:r>
            <a:r>
              <a:rPr lang="cs-CZ" dirty="0" err="1" smtClean="0"/>
              <a:t>Staples</a:t>
            </a:r>
            <a:r>
              <a:rPr lang="cs-CZ" dirty="0" smtClean="0"/>
              <a:t> </a:t>
            </a:r>
            <a:r>
              <a:rPr lang="cs-CZ" dirty="0" err="1" smtClean="0"/>
              <a:t>Lewis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412776"/>
            <a:ext cx="7643192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i="1" dirty="0" smtClean="0"/>
              <a:t>„</a:t>
            </a:r>
            <a:r>
              <a:rPr lang="cs-CZ" b="1" i="1" dirty="0"/>
              <a:t>Nemáš duši. Jsi duše. Máš tělo</a:t>
            </a:r>
            <a:r>
              <a:rPr lang="cs-CZ" b="1" i="1" dirty="0" smtClean="0"/>
              <a:t>.“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6525344"/>
            <a:ext cx="4067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obrázku: https</a:t>
            </a:r>
            <a:r>
              <a:rPr lang="cs-CZ" sz="800" i="1" dirty="0" smtClean="0"/>
              <a:t>://www.longlongtrail.co.uk/army-history-author-clive-staples-lewis-c-s-lewis/</a:t>
            </a:r>
            <a:endParaRPr lang="cs-CZ" sz="800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7) Spoléhejte sami na sebe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Dřív nebo později k tomu stejně dospěji nebo neuspěji</a:t>
            </a:r>
          </a:p>
          <a:p>
            <a:endParaRPr lang="cs-CZ" dirty="0" smtClean="0"/>
          </a:p>
          <a:p>
            <a:r>
              <a:rPr lang="cs-CZ" dirty="0" smtClean="0"/>
              <a:t>Motivaci je třeba opírat o vlastní cíle a postoje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Mít </a:t>
            </a:r>
            <a:r>
              <a:rPr lang="cs-CZ" dirty="0" err="1" smtClean="0"/>
              <a:t>parťáka</a:t>
            </a:r>
            <a:r>
              <a:rPr lang="cs-CZ" dirty="0" smtClean="0"/>
              <a:t> je skvělé, jenže…</a:t>
            </a:r>
          </a:p>
          <a:p>
            <a:pPr lvl="1"/>
            <a:r>
              <a:rPr lang="cs-CZ" dirty="0" smtClean="0"/>
              <a:t>Různá výkonnostní úroveň</a:t>
            </a:r>
          </a:p>
          <a:p>
            <a:pPr lvl="1"/>
            <a:r>
              <a:rPr lang="cs-CZ" dirty="0" smtClean="0"/>
              <a:t>Různá motivace, vydrží dlouhodobě?</a:t>
            </a:r>
          </a:p>
          <a:p>
            <a:pPr lvl="1"/>
            <a:r>
              <a:rPr lang="cs-CZ" dirty="0" smtClean="0"/>
              <a:t>„Dnes nemůžu.“ A co já, půjdu?</a:t>
            </a:r>
            <a:endParaRPr lang="cs-CZ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Dalajláma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i="1" dirty="0" smtClean="0"/>
              <a:t>„</a:t>
            </a:r>
            <a:r>
              <a:rPr lang="cs-CZ" b="1" i="1" dirty="0" smtClean="0"/>
              <a:t>Otevřete se změnám, ale neztrácejte své vlastní hodnoty.“</a:t>
            </a:r>
            <a:endParaRPr lang="cs-CZ" b="1" i="1" dirty="0"/>
          </a:p>
        </p:txBody>
      </p:sp>
      <p:pic>
        <p:nvPicPr>
          <p:cNvPr id="4" name="Obrázek 3" descr="dalajl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645024"/>
            <a:ext cx="5058887" cy="295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0" y="6669360"/>
            <a:ext cx="5436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</a:t>
            </a:r>
            <a:r>
              <a:rPr lang="cs-CZ" sz="800" i="1" dirty="0" err="1" smtClean="0"/>
              <a:t>oobrázku</a:t>
            </a:r>
            <a:r>
              <a:rPr lang="cs-CZ" sz="800" i="1" dirty="0" smtClean="0"/>
              <a:t>: https://www.forum24.cz/dalajlama-uprchlici-by-meli-byt-prijati-jen-docasne-cilem-ma-byt-jejich-navrat-domu/</a:t>
            </a:r>
            <a:endParaRPr lang="cs-CZ" sz="800" i="1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8) Nebojte se zkoušet nové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Každý jsme jiný, cesta poznání je nekonečná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Poznat co mi sedí a co naopak ne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Změna v tréninku je žádoucí, tělo se časem adaptuje na monotónní aktivitu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Když něco nefunguje podle představ, je třeba si na to zajít jinak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Vlastní zkušenost je neocenitelná, tak se nejlépe učíme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Nové stimuly, zkušenosti a zážitky mohou podpořit motivaci</a:t>
            </a:r>
          </a:p>
          <a:p>
            <a:pPr lvl="1"/>
            <a:r>
              <a:rPr lang="cs-CZ" dirty="0" smtClean="0"/>
              <a:t>Pokud sám sobě nerozumím, mohou podpořit pravý opak!</a:t>
            </a:r>
            <a:endParaRPr lang="cs-CZ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Abraham Lincoln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i="1" dirty="0" smtClean="0"/>
              <a:t>„</a:t>
            </a:r>
            <a:r>
              <a:rPr lang="cs-CZ" b="1" i="1" dirty="0" smtClean="0"/>
              <a:t>Ten má právo kritizovat, kdo má odvahu pomáhat.“</a:t>
            </a:r>
            <a:endParaRPr lang="cs-CZ" b="1" i="1" dirty="0"/>
          </a:p>
        </p:txBody>
      </p:sp>
      <p:pic>
        <p:nvPicPr>
          <p:cNvPr id="4" name="Obrázek 3" descr="Abraham_Lincoln_O-77_matte_collodion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852936"/>
            <a:ext cx="2859348" cy="368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0" y="6669360"/>
            <a:ext cx="5796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obrázku: https://cs.wikipedia.org/wiki/Abraham_Lincoln</a:t>
            </a:r>
            <a:endParaRPr lang="cs-CZ" sz="800" i="1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9) Nebojte </a:t>
            </a:r>
            <a:r>
              <a:rPr lang="cs-CZ" dirty="0" smtClean="0"/>
              <a:t>se říci </a:t>
            </a:r>
            <a:r>
              <a:rPr lang="cs-CZ" dirty="0" smtClean="0"/>
              <a:t>si o pomoc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Důležité je vědět na koho se obracím a s čím</a:t>
            </a:r>
          </a:p>
          <a:p>
            <a:pPr lvl="1"/>
            <a:r>
              <a:rPr lang="cs-CZ" dirty="0" smtClean="0"/>
              <a:t>Sám se musím snažit alespoň něco znát, ptám se na to co mi není jasné</a:t>
            </a:r>
          </a:p>
          <a:p>
            <a:pPr lvl="1"/>
            <a:r>
              <a:rPr lang="cs-CZ" dirty="0" smtClean="0"/>
              <a:t>Nepřesouvám svoji zodpovědnost na druhé, nezneužívám</a:t>
            </a:r>
          </a:p>
          <a:p>
            <a:pPr lvl="1"/>
            <a:r>
              <a:rPr lang="cs-CZ" dirty="0" smtClean="0"/>
              <a:t>Pokud si někoho platím, vím přesně za co utrácím</a:t>
            </a:r>
          </a:p>
          <a:p>
            <a:pPr lvl="1"/>
            <a:r>
              <a:rPr lang="cs-CZ" dirty="0" smtClean="0"/>
              <a:t>Vyhazování peněz mi v ničem nepomůže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Naučte se rozlišovat hloupé rady od těch užitečných</a:t>
            </a:r>
          </a:p>
          <a:p>
            <a:pPr lvl="1"/>
            <a:r>
              <a:rPr lang="cs-CZ" dirty="0" smtClean="0"/>
              <a:t>I v hloupém názoru se může skrývat kus pravdy</a:t>
            </a:r>
          </a:p>
          <a:p>
            <a:pPr lvl="1"/>
            <a:r>
              <a:rPr lang="cs-CZ" dirty="0" smtClean="0"/>
              <a:t>Bez toho abych se sám učil a zajímal to půjde těžko</a:t>
            </a:r>
            <a:endParaRPr lang="cs-CZ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Kurt </a:t>
            </a:r>
            <a:r>
              <a:rPr lang="cs-CZ" dirty="0" err="1" smtClean="0"/>
              <a:t>Cobain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i="1" dirty="0" smtClean="0"/>
              <a:t>„</a:t>
            </a:r>
            <a:r>
              <a:rPr lang="cs-CZ" b="1" i="1" dirty="0" smtClean="0"/>
              <a:t>Chtít být někým jiným je plýtvání tím kým jste.“</a:t>
            </a:r>
            <a:endParaRPr lang="cs-CZ" b="1" i="1" dirty="0"/>
          </a:p>
        </p:txBody>
      </p:sp>
      <p:pic>
        <p:nvPicPr>
          <p:cNvPr id="4" name="Obrázek 3" descr="Ku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356992"/>
            <a:ext cx="479901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0" y="6597352"/>
            <a:ext cx="4139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obrázku: https://www.csfd.cz/tvurce/26423-kurt-cobain/prehled/</a:t>
            </a:r>
            <a:endParaRPr lang="cs-CZ" sz="800" i="1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10) Udržte si celistvost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Nesloužím módním trendům, vím co chci</a:t>
            </a:r>
          </a:p>
          <a:p>
            <a:pPr lvl="1"/>
            <a:r>
              <a:rPr lang="cs-CZ" dirty="0" smtClean="0"/>
              <a:t>Neutrácím peníze které </a:t>
            </a:r>
            <a:r>
              <a:rPr lang="cs-CZ" dirty="0" smtClean="0"/>
              <a:t>jsem nevydělal</a:t>
            </a:r>
            <a:r>
              <a:rPr lang="cs-CZ" dirty="0" smtClean="0"/>
              <a:t>, </a:t>
            </a:r>
            <a:r>
              <a:rPr lang="cs-CZ" dirty="0" smtClean="0"/>
              <a:t>za věci které nepotřebuji, abych udělal dojem na lidi, na kterých mi nezáleží (</a:t>
            </a:r>
            <a:r>
              <a:rPr lang="cs-CZ" i="1" dirty="0" err="1" smtClean="0"/>
              <a:t>Will</a:t>
            </a:r>
            <a:r>
              <a:rPr lang="cs-CZ" i="1" dirty="0" smtClean="0"/>
              <a:t> </a:t>
            </a:r>
            <a:r>
              <a:rPr lang="cs-CZ" i="1" dirty="0" err="1" smtClean="0"/>
              <a:t>Smith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Pokud jsem s něčím nespokojený, pracuji na tom</a:t>
            </a:r>
          </a:p>
          <a:p>
            <a:pPr lvl="1"/>
            <a:r>
              <a:rPr lang="cs-CZ" dirty="0" smtClean="0"/>
              <a:t>Nehledám výmluvy, nesvádím své neúspěchy na jiné</a:t>
            </a:r>
          </a:p>
          <a:p>
            <a:endParaRPr lang="cs-CZ" dirty="0" smtClean="0"/>
          </a:p>
          <a:p>
            <a:r>
              <a:rPr lang="cs-CZ" dirty="0" smtClean="0"/>
              <a:t>Zdravý rozum a kritické uvažování</a:t>
            </a:r>
          </a:p>
          <a:p>
            <a:endParaRPr lang="cs-CZ" dirty="0" smtClean="0"/>
          </a:p>
          <a:p>
            <a:r>
              <a:rPr lang="cs-CZ" dirty="0" smtClean="0"/>
              <a:t>Sociální pohoda a morální integrita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Hledání rovnováhy</a:t>
            </a:r>
            <a:endParaRPr lang="cs-CZ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Rekapitulace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</a:t>
            </a:r>
            <a:r>
              <a:rPr lang="cs-CZ" dirty="0" smtClean="0"/>
              <a:t>) Ukliďte si v hlavě</a:t>
            </a:r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 smtClean="0"/>
              <a:t>) Kouzlo je v pravidelnosti</a:t>
            </a:r>
            <a:endParaRPr lang="cs-CZ" dirty="0" smtClean="0"/>
          </a:p>
          <a:p>
            <a:r>
              <a:rPr lang="cs-CZ" dirty="0" smtClean="0"/>
              <a:t>3</a:t>
            </a:r>
            <a:r>
              <a:rPr lang="cs-CZ" dirty="0" smtClean="0"/>
              <a:t>) Kvalitní strava je základ</a:t>
            </a:r>
            <a:endParaRPr lang="cs-CZ" dirty="0" smtClean="0"/>
          </a:p>
          <a:p>
            <a:r>
              <a:rPr lang="cs-CZ" dirty="0" smtClean="0"/>
              <a:t>4</a:t>
            </a:r>
            <a:r>
              <a:rPr lang="cs-CZ" dirty="0" smtClean="0"/>
              <a:t>) Naučte se naslouchat svému tělu</a:t>
            </a:r>
            <a:endParaRPr lang="cs-CZ" dirty="0" smtClean="0"/>
          </a:p>
          <a:p>
            <a:r>
              <a:rPr lang="cs-CZ" dirty="0" smtClean="0"/>
              <a:t>5</a:t>
            </a:r>
            <a:r>
              <a:rPr lang="cs-CZ" dirty="0" smtClean="0"/>
              <a:t>) Uvědomte si, jak tělo funguje</a:t>
            </a:r>
            <a:endParaRPr lang="cs-CZ" dirty="0" smtClean="0"/>
          </a:p>
          <a:p>
            <a:r>
              <a:rPr lang="cs-CZ" dirty="0" smtClean="0"/>
              <a:t>6</a:t>
            </a:r>
            <a:r>
              <a:rPr lang="cs-CZ" dirty="0" smtClean="0"/>
              <a:t>) Bez odpočinku to skutečně nepůjde</a:t>
            </a:r>
            <a:endParaRPr lang="cs-CZ" dirty="0" smtClean="0"/>
          </a:p>
          <a:p>
            <a:r>
              <a:rPr lang="cs-CZ" dirty="0" smtClean="0"/>
              <a:t>7</a:t>
            </a:r>
            <a:r>
              <a:rPr lang="cs-CZ" dirty="0" smtClean="0"/>
              <a:t>) Spoléhejte sami na sebe</a:t>
            </a:r>
            <a:endParaRPr lang="cs-CZ" dirty="0" smtClean="0"/>
          </a:p>
          <a:p>
            <a:r>
              <a:rPr lang="cs-CZ" dirty="0" smtClean="0"/>
              <a:t>8</a:t>
            </a:r>
            <a:r>
              <a:rPr lang="cs-CZ" dirty="0" smtClean="0"/>
              <a:t>) Nebojte se zkoušet nové</a:t>
            </a:r>
            <a:endParaRPr lang="cs-CZ" dirty="0" smtClean="0"/>
          </a:p>
          <a:p>
            <a:r>
              <a:rPr lang="cs-CZ" dirty="0" smtClean="0"/>
              <a:t>9</a:t>
            </a:r>
            <a:r>
              <a:rPr lang="cs-CZ" dirty="0" smtClean="0"/>
              <a:t>) Nebojte se říci si o pomoc</a:t>
            </a:r>
            <a:endParaRPr lang="cs-CZ" dirty="0" smtClean="0"/>
          </a:p>
          <a:p>
            <a:r>
              <a:rPr lang="cs-CZ" dirty="0" smtClean="0"/>
              <a:t>10</a:t>
            </a:r>
            <a:r>
              <a:rPr lang="cs-CZ" dirty="0" smtClean="0"/>
              <a:t>) Udržujte si celistvost osobnosti</a:t>
            </a:r>
            <a:endParaRPr lang="cs-CZ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Thomas </a:t>
            </a:r>
            <a:r>
              <a:rPr lang="cs-CZ" dirty="0" err="1" smtClean="0"/>
              <a:t>Alva</a:t>
            </a:r>
            <a:r>
              <a:rPr lang="cs-CZ" dirty="0" smtClean="0"/>
              <a:t> Edison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i="1" dirty="0" smtClean="0"/>
              <a:t>„</a:t>
            </a:r>
            <a:r>
              <a:rPr lang="cs-CZ" b="1" i="1" dirty="0" smtClean="0"/>
              <a:t>Ukažte mi úplně spokojeného člověka a já vám v něm odhalím naprostého smolaře.“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 descr="e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645024"/>
            <a:ext cx="4717633" cy="288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0" y="6669360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obrázku: https://www.designville.cz/thomas-alva-edison</a:t>
            </a:r>
            <a:endParaRPr lang="cs-CZ" sz="800" i="1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</a:t>
            </a:r>
            <a:r>
              <a:rPr lang="cs-CZ" smtClean="0"/>
              <a:t>pozornost.</a:t>
            </a:r>
            <a:endParaRPr lang="cs-CZ" dirty="0"/>
          </a:p>
        </p:txBody>
      </p:sp>
      <p:pic>
        <p:nvPicPr>
          <p:cNvPr id="4" name="Zástupný symbol pro obsah 3" descr="280205358_5844869325607799_405432141496894406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016" y="1774825"/>
            <a:ext cx="6167967" cy="4625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Xenofón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i="1" dirty="0" smtClean="0"/>
              <a:t>„</a:t>
            </a:r>
            <a:r>
              <a:rPr lang="cs-CZ" b="1" i="1" dirty="0"/>
              <a:t>Chceš-li být fyzicky silný, musíš si zvykat na to, jak své tělo podřídit rozumu, a musíš je otužovat námahami a potem</a:t>
            </a:r>
            <a:r>
              <a:rPr lang="cs-CZ" b="1" i="1" dirty="0" smtClean="0"/>
              <a:t>.“</a:t>
            </a:r>
            <a:endParaRPr lang="cs-CZ" b="1" i="1" dirty="0"/>
          </a:p>
        </p:txBody>
      </p:sp>
      <p:pic>
        <p:nvPicPr>
          <p:cNvPr id="4" name="Obrázek 3" descr="xenoph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284984"/>
            <a:ext cx="2160240" cy="333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0" y="6642556"/>
            <a:ext cx="3635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obrázku: https</a:t>
            </a:r>
            <a:r>
              <a:rPr lang="cs-CZ" sz="800" i="1" dirty="0" smtClean="0"/>
              <a:t>://citaty.net/autori/xenofon/</a:t>
            </a:r>
            <a:endParaRPr lang="cs-CZ" sz="800" i="1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je dobré vlastnit a udržovat svalovinu?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Fyzická kondice a mobilita</a:t>
            </a:r>
          </a:p>
          <a:p>
            <a:endParaRPr lang="cs-CZ" dirty="0" smtClean="0"/>
          </a:p>
          <a:p>
            <a:r>
              <a:rPr lang="cs-CZ" dirty="0" smtClean="0"/>
              <a:t>Prevence civilizačních chorob a stresu</a:t>
            </a:r>
          </a:p>
          <a:p>
            <a:endParaRPr lang="cs-CZ" dirty="0" smtClean="0"/>
          </a:p>
          <a:p>
            <a:r>
              <a:rPr lang="cs-CZ" dirty="0" smtClean="0"/>
              <a:t>Podpora kloubního aparátu</a:t>
            </a:r>
          </a:p>
          <a:p>
            <a:endParaRPr lang="cs-CZ" dirty="0" smtClean="0"/>
          </a:p>
          <a:p>
            <a:r>
              <a:rPr lang="cs-CZ" dirty="0" smtClean="0"/>
              <a:t>Kompenzace pohybových stereotypů, psychické zátěže</a:t>
            </a:r>
          </a:p>
          <a:p>
            <a:endParaRPr lang="cs-CZ" dirty="0" smtClean="0"/>
          </a:p>
          <a:p>
            <a:r>
              <a:rPr lang="cs-CZ" dirty="0" smtClean="0"/>
              <a:t>Prevence pádů, stimulace hlubokého čití</a:t>
            </a:r>
          </a:p>
          <a:p>
            <a:endParaRPr lang="cs-CZ" dirty="0" smtClean="0"/>
          </a:p>
          <a:p>
            <a:r>
              <a:rPr lang="cs-CZ" dirty="0" smtClean="0"/>
              <a:t>Stimulace celého organismu, včetně CNS</a:t>
            </a:r>
          </a:p>
          <a:p>
            <a:endParaRPr lang="cs-CZ" dirty="0" smtClean="0"/>
          </a:p>
          <a:p>
            <a:r>
              <a:rPr lang="cs-CZ" dirty="0" smtClean="0"/>
              <a:t>Vytvoření funkční rezervy proteinu pro období nemoci/strádání</a:t>
            </a:r>
            <a:endParaRPr lang="cs-CZ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Aristoteles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i="1" dirty="0" smtClean="0"/>
              <a:t>„</a:t>
            </a:r>
            <a:r>
              <a:rPr lang="cs-CZ" b="1" i="1" dirty="0"/>
              <a:t>Nic tak neničí lidské tělo jako trvalá nečinnost.“ </a:t>
            </a:r>
          </a:p>
        </p:txBody>
      </p:sp>
      <p:pic>
        <p:nvPicPr>
          <p:cNvPr id="4" name="Obrázek 3" descr="Aristoteles_Louv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564904"/>
            <a:ext cx="3074659" cy="410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0" y="6642556"/>
            <a:ext cx="4283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</a:t>
            </a:r>
            <a:r>
              <a:rPr lang="cs-CZ" sz="800" i="1" dirty="0" smtClean="0"/>
              <a:t>obrázku</a:t>
            </a:r>
            <a:r>
              <a:rPr lang="cs-CZ" sz="800" i="1" dirty="0" smtClean="0"/>
              <a:t>: https://cs.wikipedia.org/wiki/Aristotel%C3%A9s</a:t>
            </a:r>
            <a:endParaRPr lang="cs-CZ" sz="800" i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C:\Users\Bulywif 666\AppData\Local\Microsoft\Windows\INetCache\IE\3NRJV8XA\the-question-mark-2061539_128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3168352" cy="331236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Jakou zvolit fyzickou aktivitu? Jak začít? Jak vydržet?</a:t>
            </a:r>
            <a:endParaRPr lang="cs-CZ" dirty="0"/>
          </a:p>
        </p:txBody>
      </p:sp>
      <p:pic>
        <p:nvPicPr>
          <p:cNvPr id="14" name="Zástupný symbol pro obsah 13" descr="mot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281631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 descr="jihostro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772816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ek 16" descr="rugb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005064"/>
            <a:ext cx="3108387" cy="207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ázek 17" descr="Sta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5013176"/>
            <a:ext cx="3465203" cy="171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ázek 18" descr="dynamo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140968"/>
            <a:ext cx="2631665" cy="175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Hippokratés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i="1" dirty="0" smtClean="0"/>
              <a:t>„</a:t>
            </a:r>
            <a:r>
              <a:rPr lang="cs-CZ" b="1" i="1" dirty="0"/>
              <a:t>Je zbytečné léčit oko bez hlavy, hlavu bez těla a tělo bez duše</a:t>
            </a:r>
            <a:r>
              <a:rPr lang="cs-CZ" b="1" i="1" dirty="0" smtClean="0"/>
              <a:t>.“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 descr="hippokr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924944"/>
            <a:ext cx="6164163" cy="363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0" y="6519446"/>
            <a:ext cx="4139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obrázku: https</a:t>
            </a:r>
            <a:r>
              <a:rPr lang="cs-CZ" sz="800" i="1" dirty="0" smtClean="0"/>
              <a:t>://www.zdraviamy.cz/jak-stara-je-hippokratova-prisaha-a-co-vime-o-lekarich-starovekeho-recka/</a:t>
            </a:r>
            <a:endParaRPr lang="cs-CZ" sz="800" i="1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Ukliďte si v hlavě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Chci skutečně se sebou něco dělat? Protože nikdo jiný to za mě neudělá.</a:t>
            </a:r>
          </a:p>
          <a:p>
            <a:pPr lvl="1"/>
            <a:r>
              <a:rPr lang="cs-CZ" dirty="0" smtClean="0"/>
              <a:t>Nic není zadarmo, změna zavedeného režimu a přemýšlení není jednoduchá, mám dostatečnou vůli začít a vydržet</a:t>
            </a:r>
            <a:r>
              <a:rPr lang="cs-CZ" dirty="0" smtClean="0"/>
              <a:t>?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Analyzujte si své běžné fungování během dne</a:t>
            </a:r>
          </a:p>
          <a:p>
            <a:pPr lvl="1"/>
            <a:r>
              <a:rPr lang="cs-CZ" dirty="0" smtClean="0"/>
              <a:t>Najít prostor kam aktivitu zařadím, jakou časovou dotaci si mohu dovolit, jak často v týdnu si mohu dovolit, naučit se přemýšlení a </a:t>
            </a:r>
            <a:r>
              <a:rPr lang="cs-CZ" dirty="0" smtClean="0"/>
              <a:t>flexibilitě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Vyberte si to, co by Vás mohlo bavit a s čím nejlépe sladíte svůj režim</a:t>
            </a:r>
          </a:p>
          <a:p>
            <a:pPr lvl="1"/>
            <a:r>
              <a:rPr lang="cs-CZ" dirty="0" smtClean="0"/>
              <a:t>Soustředění se a motivace jsou z dlouhodobého hlediska naprosto </a:t>
            </a:r>
            <a:r>
              <a:rPr lang="cs-CZ" dirty="0" err="1" smtClean="0"/>
              <a:t>kruciální</a:t>
            </a:r>
            <a:r>
              <a:rPr lang="cs-CZ" dirty="0" smtClean="0"/>
              <a:t>, nebojte se </a:t>
            </a:r>
            <a:r>
              <a:rPr lang="cs-CZ" dirty="0" smtClean="0"/>
              <a:t>zkoušet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Zapomeňte na staré křivdy, „moudré“ rady a </a:t>
            </a:r>
            <a:r>
              <a:rPr lang="cs-CZ" dirty="0" smtClean="0"/>
              <a:t>klišé</a:t>
            </a:r>
          </a:p>
          <a:p>
            <a:pPr lvl="1"/>
            <a:r>
              <a:rPr lang="cs-CZ" dirty="0" smtClean="0"/>
              <a:t>Začněte </a:t>
            </a:r>
            <a:r>
              <a:rPr lang="cs-CZ" dirty="0" smtClean="0"/>
              <a:t>od správných teoretických základů, techniku nepodřizujte intenzitě výkonu, dobře zvažujte od koho si necháte radit, sami se učte</a:t>
            </a:r>
            <a:r>
              <a:rPr lang="cs-CZ" dirty="0" smtClean="0"/>
              <a:t>!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Jak reaguji na stres?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Zajídači</a:t>
            </a:r>
            <a:r>
              <a:rPr lang="cs-CZ" dirty="0" smtClean="0"/>
              <a:t> stresu vs. zkroucený žaludek</a:t>
            </a:r>
            <a:r>
              <a:rPr lang="cs-CZ" dirty="0" smtClean="0"/>
              <a:t>“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Klaďte na sebe zdravé nároky</a:t>
            </a:r>
          </a:p>
          <a:p>
            <a:pPr lvl="1"/>
            <a:r>
              <a:rPr lang="cs-CZ" dirty="0" smtClean="0"/>
              <a:t>Vždy se patrně najde někdo lepší než já, ale vždy je prostor se zlepšit a je třeba se o to snažit</a:t>
            </a:r>
          </a:p>
          <a:p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Arnold </a:t>
            </a:r>
            <a:r>
              <a:rPr lang="cs-CZ" dirty="0" err="1" smtClean="0"/>
              <a:t>Schwarzenegger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i="1" dirty="0" smtClean="0"/>
              <a:t>„</a:t>
            </a:r>
            <a:r>
              <a:rPr lang="cs-CZ" b="1" i="1" dirty="0" smtClean="0"/>
              <a:t>Často se mě lidi ptají, proč jsem dnes byl zase cvičit. </a:t>
            </a:r>
            <a:r>
              <a:rPr lang="cs-CZ" b="1" i="1" dirty="0"/>
              <a:t>J</a:t>
            </a:r>
            <a:r>
              <a:rPr lang="cs-CZ" b="1" i="1" dirty="0" smtClean="0"/>
              <a:t>á jim odpovídám, že ze stejného důvodu proč jsem dnes zase spal, jedl, pracoval…Dělal jsem to včera, dělám to </a:t>
            </a:r>
            <a:r>
              <a:rPr lang="cs-CZ" b="1" i="1" dirty="0" smtClean="0"/>
              <a:t>dneska a </a:t>
            </a:r>
            <a:r>
              <a:rPr lang="cs-CZ" b="1" i="1" dirty="0" smtClean="0"/>
              <a:t>budu to dělat i </a:t>
            </a:r>
            <a:r>
              <a:rPr lang="cs-CZ" b="1" i="1" dirty="0" smtClean="0"/>
              <a:t>zítra.“</a:t>
            </a:r>
            <a:endParaRPr lang="cs-CZ" b="1" i="1" dirty="0"/>
          </a:p>
        </p:txBody>
      </p:sp>
      <p:pic>
        <p:nvPicPr>
          <p:cNvPr id="4" name="Obrázek 3" descr="Arn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149080"/>
            <a:ext cx="1801366" cy="258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0" y="6642556"/>
            <a:ext cx="5508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 obrázku: https://www.amazon.com/Arnold-Schwarzenegger-Cigar-Poster-Paper/dp/B08FB48QMH</a:t>
            </a:r>
            <a:endParaRPr lang="cs-CZ" sz="800" i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482</TotalTime>
  <Words>1325</Words>
  <Application>Microsoft Office PowerPoint</Application>
  <PresentationFormat>Předvádění na obrazovce (4:3)</PresentationFormat>
  <Paragraphs>201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Modul</vt:lpstr>
      <vt:lpstr>Obecné principy nabírání a udržování svalové hmoty </vt:lpstr>
      <vt:lpstr>Clive Staples Lewis</vt:lpstr>
      <vt:lpstr>Xenofón</vt:lpstr>
      <vt:lpstr>Proč je dobré vlastnit a udržovat svalovinu?</vt:lpstr>
      <vt:lpstr>Aristoteles</vt:lpstr>
      <vt:lpstr>Jakou zvolit fyzickou aktivitu? Jak začít? Jak vydržet?</vt:lpstr>
      <vt:lpstr>Hippokratés</vt:lpstr>
      <vt:lpstr>1) Ukliďte si v hlavě</vt:lpstr>
      <vt:lpstr>Arnold Schwarzenegger</vt:lpstr>
      <vt:lpstr>2) Kouzlo je v pravidelnosti</vt:lpstr>
      <vt:lpstr>Branch Warren</vt:lpstr>
      <vt:lpstr>3) Kvalitní strava je základ</vt:lpstr>
      <vt:lpstr>Marta Grahamová</vt:lpstr>
      <vt:lpstr>4) Naučte se naslouchat svému tělu</vt:lpstr>
      <vt:lpstr>Buddha</vt:lpstr>
      <vt:lpstr>5) Uvědomte si, jak tělo funguje</vt:lpstr>
      <vt:lpstr>Albert Einstein</vt:lpstr>
      <vt:lpstr>6) Bez odpočinku to skutečně nepůjde</vt:lpstr>
      <vt:lpstr>Anna Franková</vt:lpstr>
      <vt:lpstr>7) Spoléhejte sami na sebe</vt:lpstr>
      <vt:lpstr>Dalajláma</vt:lpstr>
      <vt:lpstr>8) Nebojte se zkoušet nové</vt:lpstr>
      <vt:lpstr>Abraham Lincoln</vt:lpstr>
      <vt:lpstr>9) Nebojte se říci si o pomoc</vt:lpstr>
      <vt:lpstr>Kurt Cobain</vt:lpstr>
      <vt:lpstr>10) Udržte si celistvost osobnosti</vt:lpstr>
      <vt:lpstr>Rekapitulace</vt:lpstr>
      <vt:lpstr>Thomas Alva Edison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Obecné principy nabírání a udržování svalové hmoty </dc:title>
  <dc:creator>Bulywif 666</dc:creator>
  <cp:lastModifiedBy>Bulywif 666</cp:lastModifiedBy>
  <cp:revision>55</cp:revision>
  <dcterms:created xsi:type="dcterms:W3CDTF">2022-05-05T14:15:57Z</dcterms:created>
  <dcterms:modified xsi:type="dcterms:W3CDTF">2022-05-13T14:57:06Z</dcterms:modified>
</cp:coreProperties>
</file>