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9" r:id="rId2"/>
    <p:sldId id="309" r:id="rId3"/>
    <p:sldId id="310" r:id="rId4"/>
    <p:sldId id="314" r:id="rId5"/>
    <p:sldId id="313" r:id="rId6"/>
    <p:sldId id="332" r:id="rId7"/>
    <p:sldId id="311" r:id="rId8"/>
    <p:sldId id="312" r:id="rId9"/>
    <p:sldId id="315" r:id="rId10"/>
    <p:sldId id="316" r:id="rId11"/>
    <p:sldId id="317" r:id="rId12"/>
    <p:sldId id="319" r:id="rId13"/>
    <p:sldId id="320" r:id="rId14"/>
    <p:sldId id="321" r:id="rId15"/>
    <p:sldId id="322" r:id="rId16"/>
    <p:sldId id="335" r:id="rId17"/>
    <p:sldId id="336" r:id="rId18"/>
    <p:sldId id="324" r:id="rId19"/>
    <p:sldId id="325" r:id="rId20"/>
    <p:sldId id="326" r:id="rId21"/>
    <p:sldId id="327" r:id="rId22"/>
    <p:sldId id="323" r:id="rId23"/>
    <p:sldId id="328" r:id="rId24"/>
    <p:sldId id="329" r:id="rId25"/>
    <p:sldId id="330" r:id="rId26"/>
  </p:sldIdLst>
  <p:sldSz cx="9144000" cy="6858000" type="screen4x3"/>
  <p:notesSz cx="9906000" cy="67849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p15:clr>
            <a:srgbClr val="A4A3A4"/>
          </p15:clr>
        </p15:guide>
        <p15:guide id="2" orient="horz" pos="278" userDrawn="1">
          <p15:clr>
            <a:srgbClr val="A4A3A4"/>
          </p15:clr>
        </p15:guide>
        <p15:guide id="3" pos="2880">
          <p15:clr>
            <a:srgbClr val="A4A3A4"/>
          </p15:clr>
        </p15:guide>
        <p15:guide id="4" pos="340">
          <p15:clr>
            <a:srgbClr val="A4A3A4"/>
          </p15:clr>
        </p15:guide>
        <p15:guide id="5" pos="5556">
          <p15:clr>
            <a:srgbClr val="A4A3A4"/>
          </p15:clr>
        </p15:guide>
        <p15:guide id="6" pos="385" userDrawn="1">
          <p15:clr>
            <a:srgbClr val="A4A3A4"/>
          </p15:clr>
        </p15:guide>
        <p15:guide id="7" pos="2064" userDrawn="1">
          <p15:clr>
            <a:srgbClr val="A4A3A4"/>
          </p15:clr>
        </p15:guide>
        <p15:guide id="8" pos="2132" userDrawn="1">
          <p15:clr>
            <a:srgbClr val="A4A3A4"/>
          </p15:clr>
        </p15:guide>
        <p15:guide id="9" pos="3810" userDrawn="1">
          <p15:clr>
            <a:srgbClr val="A4A3A4"/>
          </p15:clr>
        </p15:guide>
        <p15:guide id="10" pos="3878" userDrawn="1">
          <p15:clr>
            <a:srgbClr val="A4A3A4"/>
          </p15:clr>
        </p15:guide>
        <p15:guide id="11" orient="horz" pos="2546" userDrawn="1">
          <p15:clr>
            <a:srgbClr val="A4A3A4"/>
          </p15:clr>
        </p15:guide>
        <p15:guide id="12" orient="horz" pos="3952" userDrawn="1">
          <p15:clr>
            <a:srgbClr val="A4A3A4"/>
          </p15:clr>
        </p15:guide>
        <p15:guide id="13" orient="horz" pos="3770" userDrawn="1">
          <p15:clr>
            <a:srgbClr val="A4A3A4"/>
          </p15:clr>
        </p15:guide>
        <p15:guide id="14" orient="horz" pos="41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E1A"/>
    <a:srgbClr val="0087CC"/>
    <a:srgbClr val="4172AD"/>
    <a:srgbClr val="007FC5"/>
    <a:srgbClr val="CD6209"/>
    <a:srgbClr val="F5770F"/>
    <a:srgbClr val="F68B32"/>
    <a:srgbClr val="709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4327" autoAdjust="0"/>
  </p:normalViewPr>
  <p:slideViewPr>
    <p:cSldViewPr snapToObjects="1" showGuides="1">
      <p:cViewPr varScale="1">
        <p:scale>
          <a:sx n="96" d="100"/>
          <a:sy n="96" d="100"/>
        </p:scale>
        <p:origin x="1992" y="96"/>
      </p:cViewPr>
      <p:guideLst>
        <p:guide orient="horz" pos="981"/>
        <p:guide orient="horz" pos="278"/>
        <p:guide pos="2880"/>
        <p:guide pos="340"/>
        <p:guide pos="5556"/>
        <p:guide pos="385"/>
        <p:guide pos="2064"/>
        <p:guide pos="2132"/>
        <p:guide pos="3810"/>
        <p:guide pos="3878"/>
        <p:guide orient="horz" pos="2546"/>
        <p:guide orient="horz" pos="3952"/>
        <p:guide orient="horz" pos="3770"/>
        <p:guide orient="horz" pos="411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292600" cy="339249"/>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611108" y="0"/>
            <a:ext cx="4292600" cy="339249"/>
          </a:xfrm>
          <a:prstGeom prst="rect">
            <a:avLst/>
          </a:prstGeom>
        </p:spPr>
        <p:txBody>
          <a:bodyPr vert="horz" lIns="91440" tIns="45720" rIns="91440" bIns="45720" rtlCol="0"/>
          <a:lstStyle>
            <a:lvl1pPr algn="r">
              <a:defRPr sz="1200"/>
            </a:lvl1pPr>
          </a:lstStyle>
          <a:p>
            <a:fld id="{97D63270-51AE-4631-99E2-B083EC26A61F}" type="datetimeFigureOut">
              <a:rPr lang="cs-CZ" smtClean="0"/>
              <a:pPr/>
              <a:t>15.06.2022</a:t>
            </a:fld>
            <a:endParaRPr lang="cs-CZ"/>
          </a:p>
        </p:txBody>
      </p:sp>
      <p:sp>
        <p:nvSpPr>
          <p:cNvPr id="4" name="Zástupný symbol pro zápatí 3"/>
          <p:cNvSpPr>
            <a:spLocks noGrp="1"/>
          </p:cNvSpPr>
          <p:nvPr>
            <p:ph type="ftr" sz="quarter" idx="2"/>
          </p:nvPr>
        </p:nvSpPr>
        <p:spPr>
          <a:xfrm>
            <a:off x="0" y="6444549"/>
            <a:ext cx="4292600" cy="339249"/>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11108" y="6444549"/>
            <a:ext cx="4292600" cy="339249"/>
          </a:xfrm>
          <a:prstGeom prst="rect">
            <a:avLst/>
          </a:prstGeom>
        </p:spPr>
        <p:txBody>
          <a:bodyPr vert="horz" lIns="91440" tIns="45720" rIns="91440" bIns="45720" rtlCol="0" anchor="b"/>
          <a:lstStyle>
            <a:lvl1pPr algn="r">
              <a:defRPr sz="1200"/>
            </a:lvl1pPr>
          </a:lstStyle>
          <a:p>
            <a:fld id="{7E81750B-6129-4C38-A150-5B987C90627D}" type="slidenum">
              <a:rPr lang="cs-CZ" smtClean="0"/>
              <a:pPr/>
              <a:t>‹#›</a:t>
            </a:fld>
            <a:endParaRPr lang="cs-CZ"/>
          </a:p>
        </p:txBody>
      </p:sp>
    </p:spTree>
    <p:extLst>
      <p:ext uri="{BB962C8B-B14F-4D97-AF65-F5344CB8AC3E}">
        <p14:creationId xmlns:p14="http://schemas.microsoft.com/office/powerpoint/2010/main" val="2415268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292600" cy="339249"/>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611108" y="0"/>
            <a:ext cx="4292600" cy="339249"/>
          </a:xfrm>
          <a:prstGeom prst="rect">
            <a:avLst/>
          </a:prstGeom>
        </p:spPr>
        <p:txBody>
          <a:bodyPr vert="horz" lIns="91440" tIns="45720" rIns="91440" bIns="45720" rtlCol="0"/>
          <a:lstStyle>
            <a:lvl1pPr algn="r">
              <a:defRPr sz="1200"/>
            </a:lvl1pPr>
          </a:lstStyle>
          <a:p>
            <a:fld id="{0A593BA1-E74F-4166-B84A-2306D20973BC}" type="datetimeFigureOut">
              <a:rPr lang="cs-CZ" smtClean="0"/>
              <a:pPr/>
              <a:t>15.06.2022</a:t>
            </a:fld>
            <a:endParaRPr lang="cs-CZ"/>
          </a:p>
        </p:txBody>
      </p:sp>
      <p:sp>
        <p:nvSpPr>
          <p:cNvPr id="4" name="Zástupný symbol pro obrázek snímku 3"/>
          <p:cNvSpPr>
            <a:spLocks noGrp="1" noRot="1" noChangeAspect="1"/>
          </p:cNvSpPr>
          <p:nvPr>
            <p:ph type="sldImg" idx="2"/>
          </p:nvPr>
        </p:nvSpPr>
        <p:spPr>
          <a:xfrm>
            <a:off x="3257550" y="509588"/>
            <a:ext cx="3390900" cy="25431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90600" y="3222863"/>
            <a:ext cx="7924800" cy="3053239"/>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444549"/>
            <a:ext cx="4292600" cy="339249"/>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611108" y="6444549"/>
            <a:ext cx="4292600" cy="339249"/>
          </a:xfrm>
          <a:prstGeom prst="rect">
            <a:avLst/>
          </a:prstGeom>
        </p:spPr>
        <p:txBody>
          <a:bodyPr vert="horz" lIns="91440" tIns="45720" rIns="91440" bIns="45720" rtlCol="0" anchor="b"/>
          <a:lstStyle>
            <a:lvl1pPr algn="r">
              <a:defRPr sz="1200"/>
            </a:lvl1pPr>
          </a:lstStyle>
          <a:p>
            <a:fld id="{F756ED92-20AF-4C8D-A1F4-C7BE17A5143D}" type="slidenum">
              <a:rPr lang="cs-CZ" smtClean="0"/>
              <a:pPr/>
              <a:t>‹#›</a:t>
            </a:fld>
            <a:endParaRPr lang="cs-CZ"/>
          </a:p>
        </p:txBody>
      </p:sp>
    </p:spTree>
    <p:extLst>
      <p:ext uri="{BB962C8B-B14F-4D97-AF65-F5344CB8AC3E}">
        <p14:creationId xmlns:p14="http://schemas.microsoft.com/office/powerpoint/2010/main" val="238790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2</a:t>
            </a:fld>
            <a:endParaRPr lang="cs-CZ"/>
          </a:p>
        </p:txBody>
      </p:sp>
    </p:spTree>
    <p:extLst>
      <p:ext uri="{BB962C8B-B14F-4D97-AF65-F5344CB8AC3E}">
        <p14:creationId xmlns:p14="http://schemas.microsoft.com/office/powerpoint/2010/main" val="305631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12</a:t>
            </a:fld>
            <a:endParaRPr lang="cs-CZ"/>
          </a:p>
        </p:txBody>
      </p:sp>
    </p:spTree>
    <p:extLst>
      <p:ext uri="{BB962C8B-B14F-4D97-AF65-F5344CB8AC3E}">
        <p14:creationId xmlns:p14="http://schemas.microsoft.com/office/powerpoint/2010/main" val="232223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13</a:t>
            </a:fld>
            <a:endParaRPr lang="cs-CZ"/>
          </a:p>
        </p:txBody>
      </p:sp>
    </p:spTree>
    <p:extLst>
      <p:ext uri="{BB962C8B-B14F-4D97-AF65-F5344CB8AC3E}">
        <p14:creationId xmlns:p14="http://schemas.microsoft.com/office/powerpoint/2010/main" val="1869237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14</a:t>
            </a:fld>
            <a:endParaRPr lang="cs-CZ"/>
          </a:p>
        </p:txBody>
      </p:sp>
    </p:spTree>
    <p:extLst>
      <p:ext uri="{BB962C8B-B14F-4D97-AF65-F5344CB8AC3E}">
        <p14:creationId xmlns:p14="http://schemas.microsoft.com/office/powerpoint/2010/main" val="2951321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15</a:t>
            </a:fld>
            <a:endParaRPr lang="cs-CZ"/>
          </a:p>
        </p:txBody>
      </p:sp>
    </p:spTree>
    <p:extLst>
      <p:ext uri="{BB962C8B-B14F-4D97-AF65-F5344CB8AC3E}">
        <p14:creationId xmlns:p14="http://schemas.microsoft.com/office/powerpoint/2010/main" val="427234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16</a:t>
            </a:fld>
            <a:endParaRPr lang="cs-CZ"/>
          </a:p>
        </p:txBody>
      </p:sp>
    </p:spTree>
    <p:extLst>
      <p:ext uri="{BB962C8B-B14F-4D97-AF65-F5344CB8AC3E}">
        <p14:creationId xmlns:p14="http://schemas.microsoft.com/office/powerpoint/2010/main" val="3676047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17</a:t>
            </a:fld>
            <a:endParaRPr lang="cs-CZ"/>
          </a:p>
        </p:txBody>
      </p:sp>
    </p:spTree>
    <p:extLst>
      <p:ext uri="{BB962C8B-B14F-4D97-AF65-F5344CB8AC3E}">
        <p14:creationId xmlns:p14="http://schemas.microsoft.com/office/powerpoint/2010/main" val="103822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18</a:t>
            </a:fld>
            <a:endParaRPr lang="cs-CZ"/>
          </a:p>
        </p:txBody>
      </p:sp>
    </p:spTree>
    <p:extLst>
      <p:ext uri="{BB962C8B-B14F-4D97-AF65-F5344CB8AC3E}">
        <p14:creationId xmlns:p14="http://schemas.microsoft.com/office/powerpoint/2010/main" val="3221904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19</a:t>
            </a:fld>
            <a:endParaRPr lang="cs-CZ"/>
          </a:p>
        </p:txBody>
      </p:sp>
    </p:spTree>
    <p:extLst>
      <p:ext uri="{BB962C8B-B14F-4D97-AF65-F5344CB8AC3E}">
        <p14:creationId xmlns:p14="http://schemas.microsoft.com/office/powerpoint/2010/main" val="4088960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20</a:t>
            </a:fld>
            <a:endParaRPr lang="cs-CZ"/>
          </a:p>
        </p:txBody>
      </p:sp>
    </p:spTree>
    <p:extLst>
      <p:ext uri="{BB962C8B-B14F-4D97-AF65-F5344CB8AC3E}">
        <p14:creationId xmlns:p14="http://schemas.microsoft.com/office/powerpoint/2010/main" val="4104249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21</a:t>
            </a:fld>
            <a:endParaRPr lang="cs-CZ"/>
          </a:p>
        </p:txBody>
      </p:sp>
    </p:spTree>
    <p:extLst>
      <p:ext uri="{BB962C8B-B14F-4D97-AF65-F5344CB8AC3E}">
        <p14:creationId xmlns:p14="http://schemas.microsoft.com/office/powerpoint/2010/main" val="429165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3</a:t>
            </a:fld>
            <a:endParaRPr lang="cs-CZ"/>
          </a:p>
        </p:txBody>
      </p:sp>
    </p:spTree>
    <p:extLst>
      <p:ext uri="{BB962C8B-B14F-4D97-AF65-F5344CB8AC3E}">
        <p14:creationId xmlns:p14="http://schemas.microsoft.com/office/powerpoint/2010/main" val="2509985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22</a:t>
            </a:fld>
            <a:endParaRPr lang="cs-CZ"/>
          </a:p>
        </p:txBody>
      </p:sp>
    </p:spTree>
    <p:extLst>
      <p:ext uri="{BB962C8B-B14F-4D97-AF65-F5344CB8AC3E}">
        <p14:creationId xmlns:p14="http://schemas.microsoft.com/office/powerpoint/2010/main" val="4227558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23</a:t>
            </a:fld>
            <a:endParaRPr lang="cs-CZ"/>
          </a:p>
        </p:txBody>
      </p:sp>
    </p:spTree>
    <p:extLst>
      <p:ext uri="{BB962C8B-B14F-4D97-AF65-F5344CB8AC3E}">
        <p14:creationId xmlns:p14="http://schemas.microsoft.com/office/powerpoint/2010/main" val="491618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24</a:t>
            </a:fld>
            <a:endParaRPr lang="cs-CZ"/>
          </a:p>
        </p:txBody>
      </p:sp>
    </p:spTree>
    <p:extLst>
      <p:ext uri="{BB962C8B-B14F-4D97-AF65-F5344CB8AC3E}">
        <p14:creationId xmlns:p14="http://schemas.microsoft.com/office/powerpoint/2010/main" val="2373327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25</a:t>
            </a:fld>
            <a:endParaRPr lang="cs-CZ"/>
          </a:p>
        </p:txBody>
      </p:sp>
    </p:spTree>
    <p:extLst>
      <p:ext uri="{BB962C8B-B14F-4D97-AF65-F5344CB8AC3E}">
        <p14:creationId xmlns:p14="http://schemas.microsoft.com/office/powerpoint/2010/main" val="86650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4</a:t>
            </a:fld>
            <a:endParaRPr lang="cs-CZ"/>
          </a:p>
        </p:txBody>
      </p:sp>
    </p:spTree>
    <p:extLst>
      <p:ext uri="{BB962C8B-B14F-4D97-AF65-F5344CB8AC3E}">
        <p14:creationId xmlns:p14="http://schemas.microsoft.com/office/powerpoint/2010/main" val="375075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5</a:t>
            </a:fld>
            <a:endParaRPr lang="cs-CZ"/>
          </a:p>
        </p:txBody>
      </p:sp>
    </p:spTree>
    <p:extLst>
      <p:ext uri="{BB962C8B-B14F-4D97-AF65-F5344CB8AC3E}">
        <p14:creationId xmlns:p14="http://schemas.microsoft.com/office/powerpoint/2010/main" val="400275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7</a:t>
            </a:fld>
            <a:endParaRPr lang="cs-CZ"/>
          </a:p>
        </p:txBody>
      </p:sp>
    </p:spTree>
    <p:extLst>
      <p:ext uri="{BB962C8B-B14F-4D97-AF65-F5344CB8AC3E}">
        <p14:creationId xmlns:p14="http://schemas.microsoft.com/office/powerpoint/2010/main" val="138064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8</a:t>
            </a:fld>
            <a:endParaRPr lang="cs-CZ"/>
          </a:p>
        </p:txBody>
      </p:sp>
    </p:spTree>
    <p:extLst>
      <p:ext uri="{BB962C8B-B14F-4D97-AF65-F5344CB8AC3E}">
        <p14:creationId xmlns:p14="http://schemas.microsoft.com/office/powerpoint/2010/main" val="306040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9</a:t>
            </a:fld>
            <a:endParaRPr lang="cs-CZ"/>
          </a:p>
        </p:txBody>
      </p:sp>
    </p:spTree>
    <p:extLst>
      <p:ext uri="{BB962C8B-B14F-4D97-AF65-F5344CB8AC3E}">
        <p14:creationId xmlns:p14="http://schemas.microsoft.com/office/powerpoint/2010/main" val="389386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10</a:t>
            </a:fld>
            <a:endParaRPr lang="cs-CZ"/>
          </a:p>
        </p:txBody>
      </p:sp>
    </p:spTree>
    <p:extLst>
      <p:ext uri="{BB962C8B-B14F-4D97-AF65-F5344CB8AC3E}">
        <p14:creationId xmlns:p14="http://schemas.microsoft.com/office/powerpoint/2010/main" val="31948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756ED92-20AF-4C8D-A1F4-C7BE17A5143D}" type="slidenum">
              <a:rPr lang="cs-CZ" smtClean="0"/>
              <a:pPr/>
              <a:t>11</a:t>
            </a:fld>
            <a:endParaRPr lang="cs-CZ"/>
          </a:p>
        </p:txBody>
      </p:sp>
    </p:spTree>
    <p:extLst>
      <p:ext uri="{BB962C8B-B14F-4D97-AF65-F5344CB8AC3E}">
        <p14:creationId xmlns:p14="http://schemas.microsoft.com/office/powerpoint/2010/main" val="365088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40C70218-60D8-4C02-9A30-55662E375C3C}" type="datetimeFigureOut">
              <a:rPr lang="cs-CZ" smtClean="0"/>
              <a:pPr/>
              <a:t>15.06.2022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1742E8-2768-482C-8594-429FF0D8E86C}"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0C70218-60D8-4C02-9A30-55662E375C3C}" type="datetimeFigureOut">
              <a:rPr lang="cs-CZ" smtClean="0"/>
              <a:pPr/>
              <a:t>15.06.2022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1742E8-2768-482C-8594-429FF0D8E86C}"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0C70218-60D8-4C02-9A30-55662E375C3C}" type="datetimeFigureOut">
              <a:rPr lang="cs-CZ" smtClean="0"/>
              <a:pPr/>
              <a:t>15.06.2022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1742E8-2768-482C-8594-429FF0D8E86C}"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0C70218-60D8-4C02-9A30-55662E375C3C}" type="datetimeFigureOut">
              <a:rPr lang="cs-CZ" smtClean="0"/>
              <a:pPr/>
              <a:t>15.06.2022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1742E8-2768-482C-8594-429FF0D8E86C}"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40C70218-60D8-4C02-9A30-55662E375C3C}" type="datetimeFigureOut">
              <a:rPr lang="cs-CZ" smtClean="0"/>
              <a:pPr/>
              <a:t>15.06.2022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51742E8-2768-482C-8594-429FF0D8E86C}"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0C70218-60D8-4C02-9A30-55662E375C3C}" type="datetimeFigureOut">
              <a:rPr lang="cs-CZ" smtClean="0"/>
              <a:pPr/>
              <a:t>15.06.2022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1742E8-2768-482C-8594-429FF0D8E86C}"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0C70218-60D8-4C02-9A30-55662E375C3C}" type="datetimeFigureOut">
              <a:rPr lang="cs-CZ" smtClean="0"/>
              <a:pPr/>
              <a:t>15.06.2022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51742E8-2768-482C-8594-429FF0D8E86C}"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40C70218-60D8-4C02-9A30-55662E375C3C}" type="datetimeFigureOut">
              <a:rPr lang="cs-CZ" smtClean="0"/>
              <a:pPr/>
              <a:t>15.06.2022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51742E8-2768-482C-8594-429FF0D8E86C}"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C70218-60D8-4C02-9A30-55662E375C3C}" type="datetimeFigureOut">
              <a:rPr lang="cs-CZ" smtClean="0"/>
              <a:pPr/>
              <a:t>15.06.2022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51742E8-2768-482C-8594-429FF0D8E86C}"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40C70218-60D8-4C02-9A30-55662E375C3C}" type="datetimeFigureOut">
              <a:rPr lang="cs-CZ" smtClean="0"/>
              <a:pPr/>
              <a:t>15.06.2022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1742E8-2768-482C-8594-429FF0D8E86C}"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40C70218-60D8-4C02-9A30-55662E375C3C}" type="datetimeFigureOut">
              <a:rPr lang="cs-CZ" smtClean="0"/>
              <a:pPr/>
              <a:t>15.06.2022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51742E8-2768-482C-8594-429FF0D8E86C}"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70218-60D8-4C02-9A30-55662E375C3C}" type="datetimeFigureOut">
              <a:rPr lang="cs-CZ" smtClean="0"/>
              <a:pPr/>
              <a:t>15.06.2022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742E8-2768-482C-8594-429FF0D8E86C}"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s://dx.doi.org/10.1002%2Fhep.31109"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s://doi.org/10.1093/nutrit/nuw00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Nadpis 1"/>
          <p:cNvSpPr>
            <a:spLocks noGrp="1"/>
          </p:cNvSpPr>
          <p:nvPr>
            <p:ph type="ctrTitle"/>
          </p:nvPr>
        </p:nvSpPr>
        <p:spPr>
          <a:xfrm>
            <a:off x="679018" y="1699666"/>
            <a:ext cx="7772400" cy="2089359"/>
          </a:xfrm>
        </p:spPr>
        <p:txBody>
          <a:bodyPr>
            <a:noAutofit/>
          </a:bodyPr>
          <a:lstStyle/>
          <a:p>
            <a:pPr>
              <a:spcBef>
                <a:spcPts val="0"/>
              </a:spcBef>
            </a:pPr>
            <a:r>
              <a:rPr lang="cs-CZ" sz="4000" b="1" dirty="0">
                <a:solidFill>
                  <a:srgbClr val="007FC5"/>
                </a:solidFill>
              </a:rPr>
              <a:t>Novorozenecká hemochromatóza a </a:t>
            </a:r>
            <a:r>
              <a:rPr lang="cs-CZ" sz="4000" b="1" dirty="0" err="1">
                <a:solidFill>
                  <a:srgbClr val="007FC5"/>
                </a:solidFill>
              </a:rPr>
              <a:t>Hiratova</a:t>
            </a:r>
            <a:r>
              <a:rPr lang="cs-CZ" sz="4000" b="1" dirty="0">
                <a:solidFill>
                  <a:srgbClr val="007FC5"/>
                </a:solidFill>
              </a:rPr>
              <a:t> choroba - kazuistiky</a:t>
            </a:r>
            <a:endParaRPr lang="cs-CZ" sz="2800" b="1" i="1" dirty="0">
              <a:solidFill>
                <a:srgbClr val="007FC5"/>
              </a:solidFill>
            </a:endParaRPr>
          </a:p>
        </p:txBody>
      </p:sp>
      <p:cxnSp>
        <p:nvCxnSpPr>
          <p:cNvPr id="30" name="Přímá spojovací čára 16"/>
          <p:cNvCxnSpPr>
            <a:cxnSpLocks/>
          </p:cNvCxnSpPr>
          <p:nvPr/>
        </p:nvCxnSpPr>
        <p:spPr>
          <a:xfrm>
            <a:off x="395536" y="5960132"/>
            <a:ext cx="8424936" cy="0"/>
          </a:xfrm>
          <a:prstGeom prst="line">
            <a:avLst/>
          </a:prstGeom>
          <a:ln w="190500" cap="rnd">
            <a:solidFill>
              <a:srgbClr val="007FC5"/>
            </a:solidFill>
          </a:ln>
          <a:effectLst/>
        </p:spPr>
        <p:style>
          <a:lnRef idx="1">
            <a:schemeClr val="accent1"/>
          </a:lnRef>
          <a:fillRef idx="0">
            <a:schemeClr val="accent1"/>
          </a:fillRef>
          <a:effectRef idx="0">
            <a:schemeClr val="accent1"/>
          </a:effectRef>
          <a:fontRef idx="minor">
            <a:schemeClr val="tx1"/>
          </a:fontRef>
        </p:style>
      </p:cxnSp>
      <p:sp>
        <p:nvSpPr>
          <p:cNvPr id="31" name="Nadpis 1"/>
          <p:cNvSpPr txBox="1">
            <a:spLocks/>
          </p:cNvSpPr>
          <p:nvPr/>
        </p:nvSpPr>
        <p:spPr>
          <a:xfrm>
            <a:off x="1835696" y="4038211"/>
            <a:ext cx="5184576" cy="16024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2800" b="1" i="1" dirty="0"/>
              <a:t>Radomír Hyšpler</a:t>
            </a:r>
          </a:p>
          <a:p>
            <a:r>
              <a:rPr lang="cs-CZ" sz="2800" b="1" i="1" dirty="0"/>
              <a:t>Jindřichův Hradec 2022</a:t>
            </a:r>
            <a:endParaRPr lang="cs-CZ" sz="1800" b="1" i="1" dirty="0"/>
          </a:p>
        </p:txBody>
      </p:sp>
      <p:sp>
        <p:nvSpPr>
          <p:cNvPr id="32" name="Nadpis 1"/>
          <p:cNvSpPr txBox="1">
            <a:spLocks/>
          </p:cNvSpPr>
          <p:nvPr/>
        </p:nvSpPr>
        <p:spPr>
          <a:xfrm>
            <a:off x="695180" y="4822304"/>
            <a:ext cx="7772400" cy="5509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dirty="0">
              <a:solidFill>
                <a:srgbClr val="007FC5"/>
              </a:solidFill>
            </a:endParaRPr>
          </a:p>
        </p:txBody>
      </p:sp>
      <p:pic>
        <p:nvPicPr>
          <p:cNvPr id="12" name="Picture 2" descr="G:\!!Prace\Loga\_logo FN HK.png">
            <a:extLst>
              <a:ext uri="{FF2B5EF4-FFF2-40B4-BE49-F238E27FC236}">
                <a16:creationId xmlns:a16="http://schemas.microsoft.com/office/drawing/2014/main" id="{F3E6293B-51CA-4B10-8F12-CEA6034BF9AA}"/>
              </a:ext>
            </a:extLst>
          </p:cNvPr>
          <p:cNvPicPr>
            <a:picLocks noChangeAspect="1" noChangeArrowheads="1"/>
          </p:cNvPicPr>
          <p:nvPr/>
        </p:nvPicPr>
        <p:blipFill>
          <a:blip r:embed="rId2" cstate="print"/>
          <a:srcRect/>
          <a:stretch>
            <a:fillRect/>
          </a:stretch>
        </p:blipFill>
        <p:spPr bwMode="auto">
          <a:xfrm>
            <a:off x="2901243" y="256175"/>
            <a:ext cx="1222313" cy="1241143"/>
          </a:xfrm>
          <a:prstGeom prst="rect">
            <a:avLst/>
          </a:prstGeom>
          <a:noFill/>
        </p:spPr>
      </p:pic>
      <p:pic>
        <p:nvPicPr>
          <p:cNvPr id="1026" name="Picture 2" descr="VÃ½sledek obrÃ¡zku pro logo lfhk">
            <a:extLst>
              <a:ext uri="{FF2B5EF4-FFF2-40B4-BE49-F238E27FC236}">
                <a16:creationId xmlns:a16="http://schemas.microsoft.com/office/drawing/2014/main" id="{FA3E9BA6-55CA-4BD9-ACC1-1DFE9F920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013" y="255926"/>
            <a:ext cx="1261326" cy="1266957"/>
          </a:xfrm>
          <a:prstGeom prst="rect">
            <a:avLst/>
          </a:prstGeom>
          <a:noFill/>
          <a:extLst>
            <a:ext uri="{909E8E84-426E-40DD-AFC4-6F175D3DCCD1}">
              <a14:hiddenFill xmlns:a14="http://schemas.microsoft.com/office/drawing/2010/main">
                <a:solidFill>
                  <a:srgbClr val="FFFFFF"/>
                </a:solidFill>
              </a14:hiddenFill>
            </a:ext>
          </a:extLst>
        </p:spPr>
      </p:pic>
      <p:sp>
        <p:nvSpPr>
          <p:cNvPr id="15" name="Nadpis 1">
            <a:extLst>
              <a:ext uri="{FF2B5EF4-FFF2-40B4-BE49-F238E27FC236}">
                <a16:creationId xmlns:a16="http://schemas.microsoft.com/office/drawing/2014/main" id="{CBE4E6AA-87F9-4CDD-A5DE-71BECCDD6EFD}"/>
              </a:ext>
            </a:extLst>
          </p:cNvPr>
          <p:cNvSpPr txBox="1">
            <a:spLocks/>
          </p:cNvSpPr>
          <p:nvPr/>
        </p:nvSpPr>
        <p:spPr>
          <a:xfrm>
            <a:off x="7596336" y="6050240"/>
            <a:ext cx="1440160" cy="7812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000" dirty="0"/>
              <a:t>17.6.2022</a:t>
            </a:r>
            <a:endParaRPr lang="cs-CZ" sz="1800" dirty="0"/>
          </a:p>
        </p:txBody>
      </p:sp>
      <p:sp>
        <p:nvSpPr>
          <p:cNvPr id="16" name="Nadpis 1">
            <a:extLst>
              <a:ext uri="{FF2B5EF4-FFF2-40B4-BE49-F238E27FC236}">
                <a16:creationId xmlns:a16="http://schemas.microsoft.com/office/drawing/2014/main" id="{2F5629D7-B9DE-4317-BB0B-AD59DCF47D51}"/>
              </a:ext>
            </a:extLst>
          </p:cNvPr>
          <p:cNvSpPr txBox="1">
            <a:spLocks/>
          </p:cNvSpPr>
          <p:nvPr/>
        </p:nvSpPr>
        <p:spPr>
          <a:xfrm>
            <a:off x="2519772" y="3256973"/>
            <a:ext cx="4176464" cy="7812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cs-CZ" sz="2000" b="1" i="1" dirty="0"/>
            </a:br>
            <a:endParaRPr lang="cs-CZ" sz="1800" b="1" i="1" dirty="0"/>
          </a:p>
        </p:txBody>
      </p:sp>
    </p:spTree>
    <p:extLst>
      <p:ext uri="{BB962C8B-B14F-4D97-AF65-F5344CB8AC3E}">
        <p14:creationId xmlns:p14="http://schemas.microsoft.com/office/powerpoint/2010/main" val="320178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Kazuistika I</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1268760"/>
            <a:ext cx="8352729" cy="4154984"/>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2800" dirty="0"/>
              <a:t>pro vysokou </a:t>
            </a:r>
            <a:r>
              <a:rPr lang="cs-CZ" sz="2800" dirty="0" err="1"/>
              <a:t>suspekci</a:t>
            </a:r>
            <a:r>
              <a:rPr lang="cs-CZ" sz="2800" dirty="0"/>
              <a:t> GALD-NH aplikován 2x </a:t>
            </a:r>
            <a:r>
              <a:rPr lang="cs-CZ" sz="2800" dirty="0" err="1"/>
              <a:t>i.v</a:t>
            </a:r>
            <a:r>
              <a:rPr lang="cs-CZ" sz="2800" dirty="0"/>
              <a:t>. </a:t>
            </a:r>
            <a:r>
              <a:rPr lang="cs-CZ" sz="2800" dirty="0" err="1"/>
              <a:t>IgG</a:t>
            </a:r>
            <a:endParaRPr lang="cs-CZ" sz="2800" dirty="0"/>
          </a:p>
          <a:p>
            <a:pPr marL="285750" indent="-285750" defTabSz="717550">
              <a:spcBef>
                <a:spcPts val="600"/>
              </a:spcBef>
              <a:spcAft>
                <a:spcPts val="600"/>
              </a:spcAft>
              <a:buFont typeface="Arial" panose="020B0604020202020204" pitchFamily="34" charset="0"/>
              <a:buChar char="•"/>
              <a:tabLst>
                <a:tab pos="1971675" algn="l"/>
              </a:tabLst>
            </a:pPr>
            <a:r>
              <a:rPr lang="cs-CZ" sz="2800" dirty="0"/>
              <a:t>čtvrtý den života ukončena </a:t>
            </a:r>
            <a:r>
              <a:rPr lang="cs-CZ" sz="2800" dirty="0" err="1"/>
              <a:t>parent</a:t>
            </a:r>
            <a:r>
              <a:rPr lang="cs-CZ" sz="2800" dirty="0"/>
              <a:t>. výživa, glykemie v normě, pil celé dávky mléka, přeložen z JIRP na standardní oddělení</a:t>
            </a:r>
          </a:p>
          <a:p>
            <a:pPr marL="285750" indent="-285750" defTabSz="717550">
              <a:spcBef>
                <a:spcPts val="600"/>
              </a:spcBef>
              <a:spcAft>
                <a:spcPts val="600"/>
              </a:spcAft>
              <a:buFont typeface="Arial" panose="020B0604020202020204" pitchFamily="34" charset="0"/>
              <a:buChar char="•"/>
              <a:tabLst>
                <a:tab pos="1971675" algn="l"/>
              </a:tabLst>
            </a:pPr>
            <a:r>
              <a:rPr lang="cs-CZ" sz="2800" dirty="0"/>
              <a:t>patnáctý den propuštěn do domácího ošetření</a:t>
            </a:r>
          </a:p>
          <a:p>
            <a:pPr marL="285750" indent="-285750" defTabSz="717550">
              <a:spcBef>
                <a:spcPts val="600"/>
              </a:spcBef>
              <a:spcAft>
                <a:spcPts val="600"/>
              </a:spcAft>
              <a:buFont typeface="Arial" panose="020B0604020202020204" pitchFamily="34" charset="0"/>
              <a:buChar char="•"/>
              <a:tabLst>
                <a:tab pos="1971675" algn="l"/>
              </a:tabLst>
            </a:pPr>
            <a:r>
              <a:rPr lang="cs-CZ" sz="2800" dirty="0"/>
              <a:t>po půl roce ukončeno sledování gastroenterologem</a:t>
            </a:r>
          </a:p>
          <a:p>
            <a:pPr marL="285750" indent="-285750" defTabSz="717550">
              <a:spcBef>
                <a:spcPts val="600"/>
              </a:spcBef>
              <a:spcAft>
                <a:spcPts val="600"/>
              </a:spcAft>
              <a:buFont typeface="Arial" panose="020B0604020202020204" pitchFamily="34" charset="0"/>
              <a:buChar char="•"/>
              <a:tabLst>
                <a:tab pos="1971675" algn="l"/>
              </a:tabLst>
            </a:pPr>
            <a:r>
              <a:rPr lang="cs-CZ" sz="2800" dirty="0"/>
              <a:t>pacient prospívá s normálním psychomotorickým vývojem</a:t>
            </a:r>
          </a:p>
        </p:txBody>
      </p:sp>
    </p:spTree>
    <p:extLst>
      <p:ext uri="{BB962C8B-B14F-4D97-AF65-F5344CB8AC3E}">
        <p14:creationId xmlns:p14="http://schemas.microsoft.com/office/powerpoint/2010/main" val="2254111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Kazuistika II</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1268760"/>
            <a:ext cx="8352729" cy="3570208"/>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2800" dirty="0"/>
              <a:t>40-letý pacient přijat akutně k </a:t>
            </a:r>
            <a:r>
              <a:rPr lang="cs-CZ" sz="2800" dirty="0" err="1"/>
              <a:t>dovyšetření</a:t>
            </a:r>
            <a:r>
              <a:rPr lang="cs-CZ" sz="2800" dirty="0"/>
              <a:t> těžkých hypoglykémií, </a:t>
            </a:r>
            <a:r>
              <a:rPr lang="cs-CZ" sz="2800" dirty="0" err="1"/>
              <a:t>v.s</a:t>
            </a:r>
            <a:r>
              <a:rPr lang="cs-CZ" sz="2800" dirty="0"/>
              <a:t>. </a:t>
            </a:r>
            <a:r>
              <a:rPr lang="cs-CZ" sz="2800" dirty="0" err="1"/>
              <a:t>insulinom</a:t>
            </a:r>
            <a:endParaRPr lang="cs-CZ" sz="2800" dirty="0"/>
          </a:p>
          <a:p>
            <a:pPr marL="285750" indent="-285750" defTabSz="717550">
              <a:spcBef>
                <a:spcPts val="600"/>
              </a:spcBef>
              <a:spcAft>
                <a:spcPts val="600"/>
              </a:spcAft>
              <a:buFont typeface="Arial" panose="020B0604020202020204" pitchFamily="34" charset="0"/>
              <a:buChar char="•"/>
              <a:tabLst>
                <a:tab pos="1971675" algn="l"/>
              </a:tabLst>
            </a:pPr>
            <a:r>
              <a:rPr lang="cs-CZ" sz="2800" dirty="0"/>
              <a:t>OA: alergická rýma</a:t>
            </a:r>
          </a:p>
          <a:p>
            <a:pPr marL="285750" indent="-285750" defTabSz="717550">
              <a:spcBef>
                <a:spcPts val="600"/>
              </a:spcBef>
              <a:spcAft>
                <a:spcPts val="600"/>
              </a:spcAft>
              <a:buFont typeface="Arial" panose="020B0604020202020204" pitchFamily="34" charset="0"/>
              <a:buChar char="•"/>
              <a:tabLst>
                <a:tab pos="1971675" algn="l"/>
              </a:tabLst>
            </a:pPr>
            <a:r>
              <a:rPr lang="cs-CZ" sz="2800" dirty="0"/>
              <a:t>FA: antihistaminika sezónně, REVITANERV (volně prodejný lék, mix vit. </a:t>
            </a:r>
            <a:r>
              <a:rPr lang="cs-CZ" sz="2800" dirty="0" err="1"/>
              <a:t>sk</a:t>
            </a:r>
            <a:r>
              <a:rPr lang="cs-CZ" sz="2800" dirty="0"/>
              <a:t>. B, selenu a </a:t>
            </a:r>
            <a:r>
              <a:rPr lang="cs-CZ" sz="2800" u="sng" dirty="0" err="1"/>
              <a:t>kys</a:t>
            </a:r>
            <a:r>
              <a:rPr lang="cs-CZ" sz="2800" u="sng" dirty="0"/>
              <a:t>. </a:t>
            </a:r>
            <a:r>
              <a:rPr lang="el-GR" sz="2800" u="sng" dirty="0"/>
              <a:t>α</a:t>
            </a:r>
            <a:r>
              <a:rPr lang="cs-CZ" sz="2800" u="sng" dirty="0"/>
              <a:t>-</a:t>
            </a:r>
            <a:r>
              <a:rPr lang="cs-CZ" sz="2800" u="sng" dirty="0" err="1"/>
              <a:t>lipoové</a:t>
            </a:r>
            <a:r>
              <a:rPr lang="cs-CZ" sz="2800" u="sng" dirty="0"/>
              <a:t> </a:t>
            </a:r>
            <a:r>
              <a:rPr lang="cs-CZ" sz="2800" dirty="0"/>
              <a:t>–</a:t>
            </a:r>
            <a:r>
              <a:rPr lang="cs-CZ" sz="2800" u="sng" dirty="0"/>
              <a:t> </a:t>
            </a:r>
            <a:r>
              <a:rPr lang="cs-CZ" sz="2800" dirty="0"/>
              <a:t>dobral před 18 dny)</a:t>
            </a:r>
          </a:p>
          <a:p>
            <a:pPr marL="285750" indent="-285750" defTabSz="717550">
              <a:spcBef>
                <a:spcPts val="600"/>
              </a:spcBef>
              <a:spcAft>
                <a:spcPts val="600"/>
              </a:spcAft>
              <a:buFont typeface="Arial" panose="020B0604020202020204" pitchFamily="34" charset="0"/>
              <a:buChar char="•"/>
              <a:tabLst>
                <a:tab pos="1971675" algn="l"/>
              </a:tabLst>
            </a:pPr>
            <a:r>
              <a:rPr lang="cs-CZ" sz="2800" dirty="0"/>
              <a:t>RA nevýznamná</a:t>
            </a:r>
          </a:p>
        </p:txBody>
      </p:sp>
    </p:spTree>
    <p:extLst>
      <p:ext uri="{BB962C8B-B14F-4D97-AF65-F5344CB8AC3E}">
        <p14:creationId xmlns:p14="http://schemas.microsoft.com/office/powerpoint/2010/main" val="410517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Kazuistika II</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1268760"/>
            <a:ext cx="8352729" cy="4154984"/>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2800" dirty="0"/>
              <a:t>10 dní epizody hladu, vyčerpání, rozmazané vidění, nevolnost</a:t>
            </a:r>
          </a:p>
          <a:p>
            <a:pPr marL="285750" indent="-285750" defTabSz="717550">
              <a:spcBef>
                <a:spcPts val="600"/>
              </a:spcBef>
              <a:spcAft>
                <a:spcPts val="600"/>
              </a:spcAft>
              <a:buFont typeface="Arial" panose="020B0604020202020204" pitchFamily="34" charset="0"/>
              <a:buChar char="•"/>
              <a:tabLst>
                <a:tab pos="1971675" algn="l"/>
              </a:tabLst>
            </a:pPr>
            <a:r>
              <a:rPr lang="cs-CZ" sz="2800" dirty="0"/>
              <a:t>volil sacharidově bohatá jídla a 2-3 hodiny</a:t>
            </a:r>
          </a:p>
          <a:p>
            <a:pPr marL="285750" indent="-285750" defTabSz="717550">
              <a:spcBef>
                <a:spcPts val="600"/>
              </a:spcBef>
              <a:spcAft>
                <a:spcPts val="600"/>
              </a:spcAft>
              <a:buFont typeface="Arial" panose="020B0604020202020204" pitchFamily="34" charset="0"/>
              <a:buChar char="•"/>
              <a:tabLst>
                <a:tab pos="1971675" algn="l"/>
              </a:tabLst>
            </a:pPr>
            <a:r>
              <a:rPr lang="cs-CZ" sz="2800" dirty="0"/>
              <a:t>u praktika hypoglykémie 2,6 </a:t>
            </a:r>
            <a:r>
              <a:rPr lang="cs-CZ" sz="2800" dirty="0" err="1"/>
              <a:t>mmol</a:t>
            </a:r>
            <a:r>
              <a:rPr lang="cs-CZ" sz="2800" dirty="0"/>
              <a:t>/l a C-peptid 6 620 </a:t>
            </a:r>
            <a:r>
              <a:rPr lang="cs-CZ" sz="2800" dirty="0" err="1"/>
              <a:t>pmol</a:t>
            </a:r>
            <a:r>
              <a:rPr lang="cs-CZ" sz="2800" dirty="0"/>
              <a:t>/l</a:t>
            </a:r>
          </a:p>
          <a:p>
            <a:pPr marL="285750" indent="-285750" defTabSz="717550">
              <a:spcBef>
                <a:spcPts val="600"/>
              </a:spcBef>
              <a:spcAft>
                <a:spcPts val="600"/>
              </a:spcAft>
              <a:buFont typeface="Arial" panose="020B0604020202020204" pitchFamily="34" charset="0"/>
              <a:buChar char="•"/>
              <a:tabLst>
                <a:tab pos="1971675" algn="l"/>
              </a:tabLst>
            </a:pPr>
            <a:r>
              <a:rPr lang="cs-CZ" sz="2800" dirty="0"/>
              <a:t>fyzikálně bez nálezu</a:t>
            </a:r>
          </a:p>
          <a:p>
            <a:pPr marL="285750" indent="-285750" defTabSz="717550">
              <a:spcBef>
                <a:spcPts val="600"/>
              </a:spcBef>
              <a:spcAft>
                <a:spcPts val="600"/>
              </a:spcAft>
              <a:buFont typeface="Arial" panose="020B0604020202020204" pitchFamily="34" charset="0"/>
              <a:buChar char="•"/>
              <a:tabLst>
                <a:tab pos="1971675" algn="l"/>
              </a:tabLst>
            </a:pPr>
            <a:r>
              <a:rPr lang="cs-CZ" sz="2800" dirty="0"/>
              <a:t>od příjmu kontinuální infuze G10% dle glykémií pro nevolnost po příjmu potravy</a:t>
            </a:r>
          </a:p>
        </p:txBody>
      </p:sp>
    </p:spTree>
    <p:extLst>
      <p:ext uri="{BB962C8B-B14F-4D97-AF65-F5344CB8AC3E}">
        <p14:creationId xmlns:p14="http://schemas.microsoft.com/office/powerpoint/2010/main" val="397052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Kazuistika II – </a:t>
            </a:r>
            <a:r>
              <a:rPr lang="cs-CZ" sz="3200" b="1" dirty="0" err="1">
                <a:solidFill>
                  <a:srgbClr val="007FC5"/>
                </a:solidFill>
                <a:cs typeface="Arial" pitchFamily="34" charset="0"/>
              </a:rPr>
              <a:t>inzulinom</a:t>
            </a:r>
            <a:r>
              <a:rPr lang="cs-CZ" sz="3200" b="1" dirty="0">
                <a:solidFill>
                  <a:srgbClr val="007FC5"/>
                </a:solidFill>
                <a:cs typeface="Arial" pitchFamily="34" charset="0"/>
              </a:rPr>
              <a:t>?</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1268760"/>
            <a:ext cx="8352729" cy="4001095"/>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2800" dirty="0"/>
              <a:t>test hladověním: symptomatická hypoglykemie 2.3 </a:t>
            </a:r>
            <a:r>
              <a:rPr lang="cs-CZ" sz="2800" dirty="0" err="1"/>
              <a:t>mmol</a:t>
            </a:r>
            <a:r>
              <a:rPr lang="cs-CZ" sz="2800" dirty="0"/>
              <a:t>/l v 160 min, sérový insulin 31 910 </a:t>
            </a:r>
            <a:r>
              <a:rPr lang="cs-CZ" sz="2800" dirty="0" err="1"/>
              <a:t>mU</a:t>
            </a:r>
            <a:r>
              <a:rPr lang="cs-CZ" sz="2800" dirty="0"/>
              <a:t>/l (</a:t>
            </a:r>
            <a:r>
              <a:rPr lang="cs-CZ" sz="2800" dirty="0" err="1"/>
              <a:t>ref</a:t>
            </a:r>
            <a:r>
              <a:rPr lang="cs-CZ" sz="2800" dirty="0"/>
              <a:t> </a:t>
            </a:r>
            <a:r>
              <a:rPr lang="cs-CZ" sz="2800" dirty="0" err="1"/>
              <a:t>int</a:t>
            </a:r>
            <a:r>
              <a:rPr lang="cs-CZ" sz="2800" dirty="0"/>
              <a:t> 2.5–24 </a:t>
            </a:r>
            <a:r>
              <a:rPr lang="cs-CZ" sz="2800" dirty="0" err="1"/>
              <a:t>mU</a:t>
            </a:r>
            <a:r>
              <a:rPr lang="cs-CZ" sz="2800" dirty="0"/>
              <a:t>/l) a C-peptid 6 304 </a:t>
            </a:r>
            <a:r>
              <a:rPr lang="cs-CZ" sz="2800" dirty="0" err="1"/>
              <a:t>pmol</a:t>
            </a:r>
            <a:r>
              <a:rPr lang="cs-CZ" sz="2800" dirty="0"/>
              <a:t>/l (</a:t>
            </a:r>
            <a:r>
              <a:rPr lang="cs-CZ" sz="2800" dirty="0" err="1"/>
              <a:t>ref</a:t>
            </a:r>
            <a:r>
              <a:rPr lang="cs-CZ" sz="2800" dirty="0"/>
              <a:t> </a:t>
            </a:r>
            <a:r>
              <a:rPr lang="cs-CZ" sz="2800" dirty="0" err="1"/>
              <a:t>int</a:t>
            </a:r>
            <a:r>
              <a:rPr lang="cs-CZ" sz="2800" dirty="0"/>
              <a:t> 260–1730 </a:t>
            </a:r>
            <a:r>
              <a:rPr lang="cs-CZ" sz="2800" dirty="0" err="1"/>
              <a:t>pmol</a:t>
            </a:r>
            <a:r>
              <a:rPr lang="cs-CZ" sz="2800" dirty="0"/>
              <a:t>/l)</a:t>
            </a:r>
          </a:p>
          <a:p>
            <a:pPr marL="285750" indent="-285750" defTabSz="717550">
              <a:spcBef>
                <a:spcPts val="600"/>
              </a:spcBef>
              <a:spcAft>
                <a:spcPts val="600"/>
              </a:spcAft>
              <a:buFont typeface="Arial" panose="020B0604020202020204" pitchFamily="34" charset="0"/>
              <a:buChar char="•"/>
              <a:tabLst>
                <a:tab pos="1971675" algn="l"/>
              </a:tabLst>
            </a:pPr>
            <a:r>
              <a:rPr lang="cs-CZ" sz="2800" dirty="0" err="1"/>
              <a:t>KO+dif</a:t>
            </a:r>
            <a:r>
              <a:rPr lang="cs-CZ" sz="2800" dirty="0"/>
              <a:t> N, biochemie </a:t>
            </a:r>
            <a:r>
              <a:rPr lang="cs-CZ" sz="2800" dirty="0" err="1"/>
              <a:t>hyperurikémie</a:t>
            </a:r>
            <a:r>
              <a:rPr lang="cs-CZ" sz="2800" dirty="0"/>
              <a:t> + lehká elevace transamináz</a:t>
            </a:r>
          </a:p>
          <a:p>
            <a:pPr marL="285750" indent="-285750" defTabSz="717550">
              <a:spcBef>
                <a:spcPts val="600"/>
              </a:spcBef>
              <a:spcAft>
                <a:spcPts val="600"/>
              </a:spcAft>
              <a:buFont typeface="Arial" panose="020B0604020202020204" pitchFamily="34" charset="0"/>
              <a:buChar char="•"/>
              <a:tabLst>
                <a:tab pos="1971675" algn="l"/>
              </a:tabLst>
            </a:pPr>
            <a:r>
              <a:rPr lang="cs-CZ" sz="2800" dirty="0" err="1"/>
              <a:t>endosono</a:t>
            </a:r>
            <a:r>
              <a:rPr lang="cs-CZ" sz="2800" dirty="0"/>
              <a:t> slinivky 0, CT 0, MR 0</a:t>
            </a:r>
          </a:p>
          <a:p>
            <a:pPr defTabSz="717550">
              <a:spcBef>
                <a:spcPts val="600"/>
              </a:spcBef>
              <a:spcAft>
                <a:spcPts val="600"/>
              </a:spcAft>
              <a:tabLst>
                <a:tab pos="1971675" algn="l"/>
              </a:tabLst>
            </a:pPr>
            <a:r>
              <a:rPr lang="cs-CZ" sz="2800" dirty="0"/>
              <a:t>	</a:t>
            </a:r>
            <a:r>
              <a:rPr lang="cs-CZ" sz="2800" dirty="0">
                <a:sym typeface="Symbol" panose="05050102010706020507" pitchFamily="18" charset="2"/>
              </a:rPr>
              <a:t> </a:t>
            </a:r>
            <a:r>
              <a:rPr lang="cs-CZ" sz="2800" dirty="0" err="1">
                <a:sym typeface="Symbol" panose="05050102010706020507" pitchFamily="18" charset="2"/>
              </a:rPr>
              <a:t>inzulinom</a:t>
            </a:r>
            <a:r>
              <a:rPr lang="cs-CZ" sz="2800" dirty="0">
                <a:sym typeface="Symbol" panose="05050102010706020507" pitchFamily="18" charset="2"/>
              </a:rPr>
              <a:t> velmi nepravděpodobný</a:t>
            </a:r>
            <a:endParaRPr lang="cs-CZ" sz="2800" dirty="0"/>
          </a:p>
        </p:txBody>
      </p:sp>
    </p:spTree>
    <p:extLst>
      <p:ext uri="{BB962C8B-B14F-4D97-AF65-F5344CB8AC3E}">
        <p14:creationId xmlns:p14="http://schemas.microsoft.com/office/powerpoint/2010/main" val="264852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Kazuistika II – autoimunita?</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1268760"/>
            <a:ext cx="8352729" cy="3924151"/>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2800" u="sng" dirty="0">
                <a:solidFill>
                  <a:srgbClr val="FF0000"/>
                </a:solidFill>
              </a:rPr>
              <a:t>test precipitace PEG </a:t>
            </a:r>
            <a:r>
              <a:rPr lang="cs-CZ" sz="2800" dirty="0"/>
              <a:t>– sérový insulin 25 860 </a:t>
            </a:r>
            <a:r>
              <a:rPr lang="cs-CZ" sz="2800" dirty="0" err="1"/>
              <a:t>mU</a:t>
            </a:r>
            <a:r>
              <a:rPr lang="cs-CZ" sz="2800" dirty="0"/>
              <a:t>/l; po vyvázání PEG 326.2 </a:t>
            </a:r>
            <a:r>
              <a:rPr lang="cs-CZ" sz="2800" dirty="0" err="1"/>
              <a:t>mU</a:t>
            </a:r>
            <a:r>
              <a:rPr lang="cs-CZ" sz="2800" dirty="0"/>
              <a:t>/l, tedy 1.26 % </a:t>
            </a:r>
          </a:p>
          <a:p>
            <a:pPr marL="285750" indent="-285750" defTabSz="717550">
              <a:spcBef>
                <a:spcPts val="600"/>
              </a:spcBef>
              <a:spcAft>
                <a:spcPts val="600"/>
              </a:spcAft>
              <a:buFont typeface="Arial" panose="020B0604020202020204" pitchFamily="34" charset="0"/>
              <a:buChar char="•"/>
              <a:tabLst>
                <a:tab pos="1971675" algn="l"/>
              </a:tabLst>
            </a:pPr>
            <a:r>
              <a:rPr lang="cs-CZ" sz="2800" dirty="0"/>
              <a:t>hladina autoprotilátek proti insulinu (ELISA) – IAA = </a:t>
            </a:r>
            <a:r>
              <a:rPr lang="cs-CZ" sz="2800" dirty="0">
                <a:ea typeface="+mn-lt"/>
                <a:cs typeface="+mn-lt"/>
              </a:rPr>
              <a:t>395.4 U/ml (</a:t>
            </a:r>
            <a:r>
              <a:rPr lang="cs-CZ" sz="2800" dirty="0" err="1">
                <a:ea typeface="+mn-lt"/>
                <a:cs typeface="+mn-lt"/>
              </a:rPr>
              <a:t>ref</a:t>
            </a:r>
            <a:r>
              <a:rPr lang="cs-CZ" sz="2800" dirty="0">
                <a:ea typeface="+mn-lt"/>
                <a:cs typeface="+mn-lt"/>
              </a:rPr>
              <a:t> </a:t>
            </a:r>
            <a:r>
              <a:rPr lang="cs-CZ" sz="2800" dirty="0" err="1">
                <a:ea typeface="+mn-lt"/>
                <a:cs typeface="+mn-lt"/>
              </a:rPr>
              <a:t>int</a:t>
            </a:r>
            <a:r>
              <a:rPr lang="cs-CZ" sz="2800" dirty="0">
                <a:ea typeface="+mn-lt"/>
                <a:cs typeface="+mn-lt"/>
              </a:rPr>
              <a:t> 0-10 U/ml)</a:t>
            </a:r>
          </a:p>
          <a:p>
            <a:pPr marL="285750" indent="-285750" defTabSz="717550">
              <a:spcBef>
                <a:spcPts val="600"/>
              </a:spcBef>
              <a:spcAft>
                <a:spcPts val="600"/>
              </a:spcAft>
              <a:buFont typeface="Arial" panose="020B0604020202020204" pitchFamily="34" charset="0"/>
              <a:buChar char="•"/>
              <a:tabLst>
                <a:tab pos="1971675" algn="l"/>
              </a:tabLst>
            </a:pPr>
            <a:r>
              <a:rPr lang="cs-CZ" sz="2800" dirty="0">
                <a:cs typeface="Calibri"/>
              </a:rPr>
              <a:t>molární poměr insulinu/C-peptidu v séru = 5%, (</a:t>
            </a:r>
            <a:r>
              <a:rPr lang="cs-CZ" sz="2800" dirty="0" err="1">
                <a:cs typeface="Calibri"/>
              </a:rPr>
              <a:t>ref</a:t>
            </a:r>
            <a:r>
              <a:rPr lang="cs-CZ" sz="2800" dirty="0">
                <a:cs typeface="Calibri"/>
              </a:rPr>
              <a:t> </a:t>
            </a:r>
            <a:r>
              <a:rPr lang="cs-CZ" sz="2800" dirty="0" err="1">
                <a:cs typeface="Calibri"/>
              </a:rPr>
              <a:t>int</a:t>
            </a:r>
            <a:r>
              <a:rPr lang="cs-CZ" sz="2800" dirty="0">
                <a:cs typeface="Calibri"/>
              </a:rPr>
              <a:t> &lt; 1%)</a:t>
            </a:r>
          </a:p>
          <a:p>
            <a:pPr defTabSz="717550">
              <a:tabLst>
                <a:tab pos="1971675" algn="l"/>
              </a:tabLst>
            </a:pPr>
            <a:r>
              <a:rPr lang="cs-CZ" sz="2800" dirty="0">
                <a:cs typeface="Calibri"/>
              </a:rPr>
              <a:t>	</a:t>
            </a:r>
            <a:r>
              <a:rPr lang="cs-CZ" sz="2800" dirty="0">
                <a:cs typeface="Calibri"/>
                <a:sym typeface="Symbol" panose="05050102010706020507" pitchFamily="18" charset="2"/>
              </a:rPr>
              <a:t> syndrom autoimunní hypoglykémie</a:t>
            </a:r>
          </a:p>
          <a:p>
            <a:pPr defTabSz="717550">
              <a:tabLst>
                <a:tab pos="1971675" algn="l"/>
              </a:tabLst>
            </a:pPr>
            <a:r>
              <a:rPr lang="cs-CZ" sz="2800" dirty="0">
                <a:cs typeface="Calibri"/>
                <a:sym typeface="Symbol" panose="05050102010706020507" pitchFamily="18" charset="2"/>
              </a:rPr>
              <a:t>				(</a:t>
            </a:r>
            <a:r>
              <a:rPr lang="cs-CZ" sz="2800" dirty="0" err="1">
                <a:cs typeface="Calibri"/>
                <a:sym typeface="Symbol" panose="05050102010706020507" pitchFamily="18" charset="2"/>
              </a:rPr>
              <a:t>Hiratova</a:t>
            </a:r>
            <a:r>
              <a:rPr lang="cs-CZ" sz="2800" dirty="0">
                <a:cs typeface="Calibri"/>
                <a:sym typeface="Symbol" panose="05050102010706020507" pitchFamily="18" charset="2"/>
              </a:rPr>
              <a:t> nemoc)</a:t>
            </a:r>
            <a:endParaRPr lang="cs-CZ" sz="2800" dirty="0">
              <a:cs typeface="Calibri"/>
            </a:endParaRPr>
          </a:p>
        </p:txBody>
      </p:sp>
    </p:spTree>
    <p:extLst>
      <p:ext uri="{BB962C8B-B14F-4D97-AF65-F5344CB8AC3E}">
        <p14:creationId xmlns:p14="http://schemas.microsoft.com/office/powerpoint/2010/main" val="281220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Princip onemocnění</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1268760"/>
            <a:ext cx="8352729" cy="523220"/>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2800" dirty="0"/>
              <a:t>Patologický </a:t>
            </a:r>
            <a:r>
              <a:rPr lang="cs-CZ" sz="2800" dirty="0" err="1"/>
              <a:t>makroinzulinový</a:t>
            </a:r>
            <a:r>
              <a:rPr lang="cs-CZ" sz="2800" dirty="0"/>
              <a:t> pool</a:t>
            </a:r>
          </a:p>
        </p:txBody>
      </p:sp>
      <p:sp>
        <p:nvSpPr>
          <p:cNvPr id="3" name="Ovál 2">
            <a:extLst>
              <a:ext uri="{FF2B5EF4-FFF2-40B4-BE49-F238E27FC236}">
                <a16:creationId xmlns:a16="http://schemas.microsoft.com/office/drawing/2014/main" id="{D43C7974-B109-453C-8780-BD22A43048ED}"/>
              </a:ext>
            </a:extLst>
          </p:cNvPr>
          <p:cNvSpPr/>
          <p:nvPr/>
        </p:nvSpPr>
        <p:spPr>
          <a:xfrm>
            <a:off x="4572000" y="2065317"/>
            <a:ext cx="3312368" cy="3456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„makro“</a:t>
            </a:r>
          </a:p>
          <a:p>
            <a:pPr algn="ctr"/>
            <a:r>
              <a:rPr lang="cs-CZ" dirty="0"/>
              <a:t>inzulin</a:t>
            </a:r>
          </a:p>
          <a:p>
            <a:pPr algn="ctr"/>
            <a:r>
              <a:rPr lang="cs-CZ" dirty="0"/>
              <a:t>(Ab s </a:t>
            </a:r>
            <a:r>
              <a:rPr lang="cs-CZ" dirty="0">
                <a:sym typeface="Symbol" panose="05050102010706020507" pitchFamily="18" charset="2"/>
              </a:rPr>
              <a:t> kapacitou</a:t>
            </a:r>
          </a:p>
          <a:p>
            <a:pPr algn="ctr"/>
            <a:r>
              <a:rPr lang="cs-CZ" dirty="0">
                <a:sym typeface="Symbol" panose="05050102010706020507" pitchFamily="18" charset="2"/>
              </a:rPr>
              <a:t>a  afinitou) </a:t>
            </a:r>
          </a:p>
        </p:txBody>
      </p:sp>
      <p:sp>
        <p:nvSpPr>
          <p:cNvPr id="4" name="Ovál 3">
            <a:extLst>
              <a:ext uri="{FF2B5EF4-FFF2-40B4-BE49-F238E27FC236}">
                <a16:creationId xmlns:a16="http://schemas.microsoft.com/office/drawing/2014/main" id="{F685656B-FDD6-42DB-859D-A71E5B5B0917}"/>
              </a:ext>
            </a:extLst>
          </p:cNvPr>
          <p:cNvSpPr/>
          <p:nvPr/>
        </p:nvSpPr>
        <p:spPr>
          <a:xfrm>
            <a:off x="1835696" y="3153478"/>
            <a:ext cx="122413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volný inzulin</a:t>
            </a:r>
          </a:p>
        </p:txBody>
      </p:sp>
      <p:sp>
        <p:nvSpPr>
          <p:cNvPr id="5" name="Šipka: obousměrná vodorovná 4">
            <a:extLst>
              <a:ext uri="{FF2B5EF4-FFF2-40B4-BE49-F238E27FC236}">
                <a16:creationId xmlns:a16="http://schemas.microsoft.com/office/drawing/2014/main" id="{3939F949-9740-4575-B3B3-C5B52C0C1BCB}"/>
              </a:ext>
            </a:extLst>
          </p:cNvPr>
          <p:cNvSpPr/>
          <p:nvPr/>
        </p:nvSpPr>
        <p:spPr>
          <a:xfrm>
            <a:off x="3265004" y="3580066"/>
            <a:ext cx="1152128" cy="4268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7766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err="1">
                <a:solidFill>
                  <a:srgbClr val="007FC5"/>
                </a:solidFill>
                <a:cs typeface="Arial" pitchFamily="34" charset="0"/>
              </a:rPr>
              <a:t>Hiratova</a:t>
            </a:r>
            <a:r>
              <a:rPr lang="cs-CZ" sz="3200" b="1" dirty="0">
                <a:solidFill>
                  <a:srgbClr val="007FC5"/>
                </a:solidFill>
                <a:cs typeface="Arial" pitchFamily="34" charset="0"/>
              </a:rPr>
              <a:t> nemoc</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1268760"/>
            <a:ext cx="8352729" cy="5170646"/>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2800" dirty="0"/>
              <a:t>inzulinový autoimunní syndrom</a:t>
            </a:r>
          </a:p>
          <a:p>
            <a:pPr marL="285750" indent="-285750" defTabSz="717550">
              <a:spcBef>
                <a:spcPts val="600"/>
              </a:spcBef>
              <a:spcAft>
                <a:spcPts val="600"/>
              </a:spcAft>
              <a:buFont typeface="Arial" panose="020B0604020202020204" pitchFamily="34" charset="0"/>
              <a:buChar char="•"/>
              <a:tabLst>
                <a:tab pos="1971675" algn="l"/>
              </a:tabLst>
            </a:pPr>
            <a:r>
              <a:rPr lang="cs-CZ" sz="2800" dirty="0"/>
              <a:t>popsán 1972 Y. </a:t>
            </a:r>
            <a:r>
              <a:rPr lang="cs-CZ" sz="2800" dirty="0" err="1"/>
              <a:t>Hiratou</a:t>
            </a:r>
            <a:endParaRPr lang="cs-CZ" sz="2800" dirty="0"/>
          </a:p>
          <a:p>
            <a:pPr marL="285750" indent="-285750" defTabSz="717550">
              <a:spcBef>
                <a:spcPts val="600"/>
              </a:spcBef>
              <a:spcAft>
                <a:spcPts val="600"/>
              </a:spcAft>
              <a:buFont typeface="Arial" panose="020B0604020202020204" pitchFamily="34" charset="0"/>
              <a:buChar char="•"/>
              <a:tabLst>
                <a:tab pos="1971675" algn="l"/>
              </a:tabLst>
            </a:pPr>
            <a:r>
              <a:rPr lang="cs-CZ" sz="2800" dirty="0"/>
              <a:t>nejčastější v Japonsku, méně ostatní </a:t>
            </a:r>
            <a:r>
              <a:rPr lang="cs-CZ" sz="2800" dirty="0" err="1"/>
              <a:t>asiaté</a:t>
            </a:r>
            <a:r>
              <a:rPr lang="cs-CZ" sz="2800" dirty="0"/>
              <a:t>, kavkazská populace raritně (vazba k HLA)</a:t>
            </a:r>
          </a:p>
          <a:p>
            <a:pPr marL="285750" indent="-285750" defTabSz="717550">
              <a:spcBef>
                <a:spcPts val="600"/>
              </a:spcBef>
              <a:spcAft>
                <a:spcPts val="600"/>
              </a:spcAft>
              <a:buFont typeface="Arial" panose="020B0604020202020204" pitchFamily="34" charset="0"/>
              <a:buChar char="•"/>
              <a:tabLst>
                <a:tab pos="1971675" algn="l"/>
              </a:tabLst>
            </a:pPr>
            <a:r>
              <a:rPr lang="cs-CZ" sz="2800" dirty="0"/>
              <a:t>autoprotilátky proti </a:t>
            </a:r>
            <a:r>
              <a:rPr lang="cs-CZ" sz="2800" dirty="0" err="1"/>
              <a:t>inz</a:t>
            </a:r>
            <a:r>
              <a:rPr lang="cs-CZ" sz="2800" dirty="0"/>
              <a:t>. a/nebo C-peptidu</a:t>
            </a:r>
          </a:p>
          <a:p>
            <a:pPr marL="285750" indent="-285750" defTabSz="717550">
              <a:spcBef>
                <a:spcPts val="600"/>
              </a:spcBef>
              <a:spcAft>
                <a:spcPts val="600"/>
              </a:spcAft>
              <a:buFont typeface="Arial" panose="020B0604020202020204" pitchFamily="34" charset="0"/>
              <a:buChar char="•"/>
              <a:tabLst>
                <a:tab pos="1971675" algn="l"/>
              </a:tabLst>
            </a:pPr>
            <a:r>
              <a:rPr lang="cs-CZ" sz="2800" dirty="0"/>
              <a:t>indukce imunitní odpovědi smíšeným disulfidem inzulinu a haptenu (</a:t>
            </a:r>
            <a:r>
              <a:rPr lang="cs-CZ" sz="2800" dirty="0" err="1"/>
              <a:t>thiamazol</a:t>
            </a:r>
            <a:r>
              <a:rPr lang="cs-CZ" sz="2800" dirty="0"/>
              <a:t>, </a:t>
            </a:r>
            <a:r>
              <a:rPr lang="cs-CZ" sz="2800" dirty="0" err="1"/>
              <a:t>kys</a:t>
            </a:r>
            <a:r>
              <a:rPr lang="cs-CZ" sz="2800" dirty="0"/>
              <a:t>. </a:t>
            </a:r>
            <a:r>
              <a:rPr lang="el-GR" sz="2800" dirty="0"/>
              <a:t>α</a:t>
            </a:r>
            <a:r>
              <a:rPr lang="cs-CZ" sz="2800" dirty="0"/>
              <a:t>-</a:t>
            </a:r>
            <a:r>
              <a:rPr lang="cs-CZ" sz="2800" dirty="0" err="1"/>
              <a:t>lipoová</a:t>
            </a:r>
            <a:r>
              <a:rPr lang="cs-CZ" sz="2800" dirty="0"/>
              <a:t>,…), event. virovým </a:t>
            </a:r>
            <a:r>
              <a:rPr lang="cs-CZ" sz="2800" dirty="0" err="1"/>
              <a:t>infektem</a:t>
            </a:r>
            <a:endParaRPr lang="cs-CZ" sz="2800" dirty="0"/>
          </a:p>
          <a:p>
            <a:pPr marL="285750" indent="-285750" defTabSz="717550">
              <a:spcBef>
                <a:spcPts val="600"/>
              </a:spcBef>
              <a:spcAft>
                <a:spcPts val="600"/>
              </a:spcAft>
              <a:buFont typeface="Arial" panose="020B0604020202020204" pitchFamily="34" charset="0"/>
              <a:buChar char="•"/>
              <a:tabLst>
                <a:tab pos="1971675" algn="l"/>
              </a:tabLst>
            </a:pPr>
            <a:r>
              <a:rPr lang="cs-CZ" sz="2800" dirty="0"/>
              <a:t>pokud zvládnuty hypoglykémie, dobře odpovídá na imunosupresi a odstranění vyvol. noxy</a:t>
            </a:r>
          </a:p>
        </p:txBody>
      </p:sp>
    </p:spTree>
    <p:extLst>
      <p:ext uri="{BB962C8B-B14F-4D97-AF65-F5344CB8AC3E}">
        <p14:creationId xmlns:p14="http://schemas.microsoft.com/office/powerpoint/2010/main" val="2668812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Kazuistika II</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1268760"/>
            <a:ext cx="8352729" cy="5970865"/>
          </a:xfrm>
          <a:prstGeom prst="rect">
            <a:avLst/>
          </a:prstGeom>
          <a:noFill/>
        </p:spPr>
        <p:txBody>
          <a:bodyPr wrap="square" rtlCol="0">
            <a:spAutoFit/>
          </a:bodyPr>
          <a:lstStyle/>
          <a:p>
            <a:pPr marL="342900" lvl="0" indent="-342900">
              <a:spcBef>
                <a:spcPts val="600"/>
              </a:spcBef>
              <a:spcAft>
                <a:spcPts val="600"/>
              </a:spcAft>
              <a:buFont typeface="Arial" panose="020B0604020202020204" pitchFamily="34" charset="0"/>
              <a:buChar char="•"/>
            </a:pPr>
            <a:r>
              <a:rPr lang="cs-CZ" sz="2400" dirty="0"/>
              <a:t>kortikoterapie – </a:t>
            </a:r>
            <a:r>
              <a:rPr lang="cs-CZ" sz="2400" dirty="0" err="1"/>
              <a:t>methylprednisolon</a:t>
            </a:r>
            <a:r>
              <a:rPr lang="cs-CZ" sz="2400" dirty="0"/>
              <a:t> 1g/kg/den – nadále závažné noční hypoglykemie s nutností podání </a:t>
            </a:r>
            <a:r>
              <a:rPr lang="cs-CZ" sz="2400" dirty="0" err="1"/>
              <a:t>i.v</a:t>
            </a:r>
            <a:r>
              <a:rPr lang="cs-CZ" sz="2400" dirty="0"/>
              <a:t>. glukózy</a:t>
            </a:r>
          </a:p>
          <a:p>
            <a:pPr marL="342900" lvl="0" indent="-342900">
              <a:spcBef>
                <a:spcPts val="600"/>
              </a:spcBef>
              <a:spcAft>
                <a:spcPts val="600"/>
              </a:spcAft>
              <a:buFont typeface="Arial" panose="020B0604020202020204" pitchFamily="34" charset="0"/>
              <a:buChar char="•"/>
            </a:pPr>
            <a:r>
              <a:rPr lang="cs-CZ" sz="2400" dirty="0"/>
              <a:t>výměnná plazmaferéza – celkem 4 sezení s dobrým efektem, možnost snížení kortikoidu (</a:t>
            </a:r>
            <a:r>
              <a:rPr lang="cs-CZ" sz="2400" dirty="0" err="1"/>
              <a:t>Prednison</a:t>
            </a:r>
            <a:r>
              <a:rPr lang="cs-CZ" sz="2400" dirty="0"/>
              <a:t> 0.25mg/kg/den)</a:t>
            </a:r>
          </a:p>
          <a:p>
            <a:pPr marL="342900" lvl="0" indent="-342900">
              <a:spcBef>
                <a:spcPts val="600"/>
              </a:spcBef>
              <a:spcAft>
                <a:spcPts val="600"/>
              </a:spcAft>
              <a:buFont typeface="Arial" panose="020B0604020202020204" pitchFamily="34" charset="0"/>
              <a:buChar char="•"/>
            </a:pPr>
            <a:r>
              <a:rPr lang="cs-CZ" sz="2400" dirty="0"/>
              <a:t>vymizení nočních atak hypoglykemie, </a:t>
            </a:r>
            <a:r>
              <a:rPr lang="cs-CZ" sz="2400" dirty="0" err="1"/>
              <a:t>dimise</a:t>
            </a:r>
            <a:r>
              <a:rPr lang="cs-CZ" sz="2400" dirty="0"/>
              <a:t> </a:t>
            </a:r>
          </a:p>
          <a:p>
            <a:pPr marL="342900" indent="-342900">
              <a:spcBef>
                <a:spcPts val="600"/>
              </a:spcBef>
              <a:spcAft>
                <a:spcPts val="600"/>
              </a:spcAft>
              <a:buFont typeface="Arial" panose="020B0604020202020204" pitchFamily="34" charset="0"/>
              <a:buChar char="•"/>
            </a:pPr>
            <a:r>
              <a:rPr lang="cs-CZ" sz="2400" dirty="0">
                <a:solidFill>
                  <a:srgbClr val="000000"/>
                </a:solidFill>
              </a:rPr>
              <a:t>během 2 měsíců od </a:t>
            </a:r>
            <a:r>
              <a:rPr lang="cs-CZ" sz="2400" dirty="0" err="1">
                <a:solidFill>
                  <a:srgbClr val="000000"/>
                </a:solidFill>
              </a:rPr>
              <a:t>dimise</a:t>
            </a:r>
            <a:r>
              <a:rPr lang="cs-CZ" sz="2400" dirty="0">
                <a:solidFill>
                  <a:srgbClr val="000000"/>
                </a:solidFill>
              </a:rPr>
              <a:t> opět ataky symptomatické hypoglykemie, především v nočních hodinách a </a:t>
            </a:r>
            <a:r>
              <a:rPr lang="cs-CZ" sz="2400" dirty="0">
                <a:solidFill>
                  <a:srgbClr val="000000"/>
                </a:solidFill>
                <a:sym typeface="Symbol" panose="05050102010706020507" pitchFamily="18" charset="2"/>
              </a:rPr>
              <a:t> IAA</a:t>
            </a:r>
          </a:p>
          <a:p>
            <a:pPr marL="342900" indent="-342900">
              <a:spcBef>
                <a:spcPts val="600"/>
              </a:spcBef>
              <a:spcAft>
                <a:spcPts val="600"/>
              </a:spcAft>
              <a:buFont typeface="Arial" panose="020B0604020202020204" pitchFamily="34" charset="0"/>
              <a:buChar char="•"/>
            </a:pPr>
            <a:r>
              <a:rPr lang="cs-CZ" sz="2400" dirty="0">
                <a:solidFill>
                  <a:srgbClr val="000000"/>
                </a:solidFill>
                <a:cs typeface="Calibri"/>
              </a:rPr>
              <a:t>hospitalizace, 1 sezení výměnné </a:t>
            </a:r>
            <a:r>
              <a:rPr lang="cs-CZ" sz="2400" dirty="0" err="1">
                <a:solidFill>
                  <a:srgbClr val="000000"/>
                </a:solidFill>
                <a:cs typeface="Calibri"/>
              </a:rPr>
              <a:t>plasmaferézy</a:t>
            </a:r>
            <a:r>
              <a:rPr lang="cs-CZ" sz="2400" dirty="0">
                <a:solidFill>
                  <a:srgbClr val="000000"/>
                </a:solidFill>
                <a:cs typeface="Calibri"/>
              </a:rPr>
              <a:t> a </a:t>
            </a:r>
            <a:r>
              <a:rPr lang="cs-CZ" sz="2400" dirty="0" err="1">
                <a:solidFill>
                  <a:srgbClr val="000000"/>
                </a:solidFill>
                <a:cs typeface="Calibri"/>
              </a:rPr>
              <a:t>rituximab</a:t>
            </a:r>
            <a:r>
              <a:rPr lang="cs-CZ" sz="2400" dirty="0">
                <a:solidFill>
                  <a:srgbClr val="000000"/>
                </a:solidFill>
                <a:cs typeface="Calibri"/>
              </a:rPr>
              <a:t> – 2 dávky: 1g á 14 dní, kortikoterapie s pozvolným vysazováním 6 měsíců</a:t>
            </a:r>
          </a:p>
          <a:p>
            <a:pPr marL="342900" indent="-342900">
              <a:spcBef>
                <a:spcPts val="600"/>
              </a:spcBef>
              <a:spcAft>
                <a:spcPts val="600"/>
              </a:spcAft>
              <a:buFont typeface="Arial" panose="020B0604020202020204" pitchFamily="34" charset="0"/>
              <a:buChar char="•"/>
            </a:pPr>
            <a:r>
              <a:rPr lang="cs-CZ" sz="2400" dirty="0">
                <a:solidFill>
                  <a:srgbClr val="000000"/>
                </a:solidFill>
                <a:cs typeface="Calibri"/>
              </a:rPr>
              <a:t>zatím trvalý ústup klinických obtíží</a:t>
            </a:r>
          </a:p>
          <a:p>
            <a:pPr marL="342900" indent="-342900">
              <a:spcBef>
                <a:spcPts val="600"/>
              </a:spcBef>
              <a:spcAft>
                <a:spcPts val="600"/>
              </a:spcAft>
              <a:buFont typeface="Arial" panose="020B0604020202020204" pitchFamily="34" charset="0"/>
              <a:buChar char="•"/>
            </a:pPr>
            <a:endParaRPr lang="cs-CZ" sz="2400" dirty="0">
              <a:solidFill>
                <a:srgbClr val="000000"/>
              </a:solidFill>
            </a:endParaRPr>
          </a:p>
          <a:p>
            <a:pPr marL="342900" lvl="0" indent="-342900">
              <a:spcBef>
                <a:spcPts val="600"/>
              </a:spcBef>
              <a:spcAft>
                <a:spcPts val="600"/>
              </a:spcAft>
              <a:buFont typeface="Arial" panose="020B0604020202020204" pitchFamily="34" charset="0"/>
              <a:buChar char="•"/>
            </a:pPr>
            <a:endParaRPr lang="cs-CZ" sz="2400" dirty="0"/>
          </a:p>
        </p:txBody>
      </p:sp>
    </p:spTree>
    <p:extLst>
      <p:ext uri="{BB962C8B-B14F-4D97-AF65-F5344CB8AC3E}">
        <p14:creationId xmlns:p14="http://schemas.microsoft.com/office/powerpoint/2010/main" val="97999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Časový průběh onemocnění</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4">
            <a:extLst>
              <a:ext uri="{FF2B5EF4-FFF2-40B4-BE49-F238E27FC236}">
                <a16:creationId xmlns:a16="http://schemas.microsoft.com/office/drawing/2014/main" id="{9181C3E8-70C2-4BCC-8292-451E1B38B1CA}"/>
              </a:ext>
            </a:extLst>
          </p:cNvPr>
          <p:cNvPicPr>
            <a:picLocks noChangeAspect="1"/>
          </p:cNvPicPr>
          <p:nvPr/>
        </p:nvPicPr>
        <p:blipFill>
          <a:blip r:embed="rId8"/>
          <a:stretch>
            <a:fillRect/>
          </a:stretch>
        </p:blipFill>
        <p:spPr>
          <a:xfrm>
            <a:off x="585653" y="1784188"/>
            <a:ext cx="7972694" cy="3289623"/>
          </a:xfrm>
          <a:prstGeom prst="rect">
            <a:avLst/>
          </a:prstGeom>
        </p:spPr>
      </p:pic>
      <p:sp>
        <p:nvSpPr>
          <p:cNvPr id="3" name="TextovéPole 2">
            <a:extLst>
              <a:ext uri="{FF2B5EF4-FFF2-40B4-BE49-F238E27FC236}">
                <a16:creationId xmlns:a16="http://schemas.microsoft.com/office/drawing/2014/main" id="{0D624C36-4A2A-4C57-A064-3D09520A8BBB}"/>
              </a:ext>
            </a:extLst>
          </p:cNvPr>
          <p:cNvSpPr txBox="1"/>
          <p:nvPr/>
        </p:nvSpPr>
        <p:spPr>
          <a:xfrm>
            <a:off x="130661" y="5746776"/>
            <a:ext cx="6403228" cy="646331"/>
          </a:xfrm>
          <a:prstGeom prst="rect">
            <a:avLst/>
          </a:prstGeom>
          <a:noFill/>
        </p:spPr>
        <p:txBody>
          <a:bodyPr wrap="none" rtlCol="0">
            <a:spAutoFit/>
          </a:bodyPr>
          <a:lstStyle/>
          <a:p>
            <a:r>
              <a:rPr lang="cs-CZ" dirty="0" err="1"/>
              <a:t>Žibřidová</a:t>
            </a:r>
            <a:r>
              <a:rPr lang="cs-CZ" dirty="0"/>
              <a:t> K. et al: </a:t>
            </a:r>
            <a:r>
              <a:rPr lang="es-ES" dirty="0"/>
              <a:t>Acta Medica (Hradec Králové) 2021; 64(1): 50–54</a:t>
            </a:r>
          </a:p>
          <a:p>
            <a:r>
              <a:rPr lang="cs-CZ" dirty="0"/>
              <a:t>doi:10.14712/18059694.2021.9 </a:t>
            </a:r>
          </a:p>
        </p:txBody>
      </p:sp>
    </p:spTree>
    <p:extLst>
      <p:ext uri="{BB962C8B-B14F-4D97-AF65-F5344CB8AC3E}">
        <p14:creationId xmlns:p14="http://schemas.microsoft.com/office/powerpoint/2010/main" val="329134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Kazuistika III</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1268760"/>
            <a:ext cx="8352729" cy="954107"/>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2800" dirty="0"/>
              <a:t>23-letý muž, přivezen na </a:t>
            </a:r>
            <a:r>
              <a:rPr lang="cs-CZ" sz="2800" dirty="0" err="1"/>
              <a:t>emergency</a:t>
            </a:r>
            <a:r>
              <a:rPr lang="cs-CZ" sz="2800" dirty="0"/>
              <a:t> s křečemi, nevolností, jednoznačně </a:t>
            </a:r>
            <a:r>
              <a:rPr lang="cs-CZ" sz="2800" dirty="0" err="1"/>
              <a:t>hyperventiloval</a:t>
            </a:r>
            <a:endParaRPr lang="cs-CZ" sz="2800" dirty="0"/>
          </a:p>
        </p:txBody>
      </p:sp>
      <p:pic>
        <p:nvPicPr>
          <p:cNvPr id="3" name="Obrázek 2">
            <a:extLst>
              <a:ext uri="{FF2B5EF4-FFF2-40B4-BE49-F238E27FC236}">
                <a16:creationId xmlns:a16="http://schemas.microsoft.com/office/drawing/2014/main" id="{43CFC385-D74E-48F5-9638-BE12C019BC94}"/>
              </a:ext>
            </a:extLst>
          </p:cNvPr>
          <p:cNvPicPr>
            <a:picLocks noChangeAspect="1"/>
          </p:cNvPicPr>
          <p:nvPr/>
        </p:nvPicPr>
        <p:blipFill>
          <a:blip r:embed="rId8"/>
          <a:stretch>
            <a:fillRect/>
          </a:stretch>
        </p:blipFill>
        <p:spPr>
          <a:xfrm>
            <a:off x="203" y="2392270"/>
            <a:ext cx="9144000" cy="3542315"/>
          </a:xfrm>
          <a:prstGeom prst="rect">
            <a:avLst/>
          </a:prstGeom>
        </p:spPr>
      </p:pic>
      <p:sp>
        <p:nvSpPr>
          <p:cNvPr id="4" name="Ovál 3">
            <a:extLst>
              <a:ext uri="{FF2B5EF4-FFF2-40B4-BE49-F238E27FC236}">
                <a16:creationId xmlns:a16="http://schemas.microsoft.com/office/drawing/2014/main" id="{32D66BDD-A341-4110-9725-E0AE6213C736}"/>
              </a:ext>
            </a:extLst>
          </p:cNvPr>
          <p:cNvSpPr/>
          <p:nvPr/>
        </p:nvSpPr>
        <p:spPr>
          <a:xfrm>
            <a:off x="4572000" y="3212976"/>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a:extLst>
              <a:ext uri="{FF2B5EF4-FFF2-40B4-BE49-F238E27FC236}">
                <a16:creationId xmlns:a16="http://schemas.microsoft.com/office/drawing/2014/main" id="{F4F7319B-ADC2-4504-91CD-780B44219D7E}"/>
              </a:ext>
            </a:extLst>
          </p:cNvPr>
          <p:cNvSpPr/>
          <p:nvPr/>
        </p:nvSpPr>
        <p:spPr>
          <a:xfrm>
            <a:off x="4572000" y="4221088"/>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9885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Kazuistika I</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1268760"/>
            <a:ext cx="8352729" cy="4431983"/>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2800" dirty="0"/>
              <a:t>novorozenec 37 GT/3 160 g rozený SC, dobrá bezprostřední poporodní adaptace</a:t>
            </a:r>
          </a:p>
          <a:p>
            <a:pPr marL="285750" indent="-285750" defTabSz="717550">
              <a:spcBef>
                <a:spcPts val="600"/>
              </a:spcBef>
              <a:spcAft>
                <a:spcPts val="600"/>
              </a:spcAft>
              <a:buFont typeface="Arial" panose="020B0604020202020204" pitchFamily="34" charset="0"/>
              <a:buChar char="•"/>
              <a:tabLst>
                <a:tab pos="1971675" algn="l"/>
              </a:tabLst>
            </a:pPr>
            <a:r>
              <a:rPr lang="cs-CZ" sz="2800" dirty="0"/>
              <a:t>ze čtvrtého těhotenství matky, léčené KIOVIG 60 g 20x v průběhu těhotenství</a:t>
            </a:r>
          </a:p>
          <a:p>
            <a:pPr marL="285750" indent="-285750" defTabSz="717550">
              <a:spcBef>
                <a:spcPts val="600"/>
              </a:spcBef>
              <a:spcAft>
                <a:spcPts val="600"/>
              </a:spcAft>
              <a:buFont typeface="Arial" panose="020B0604020202020204" pitchFamily="34" charset="0"/>
              <a:buChar char="•"/>
              <a:tabLst>
                <a:tab pos="1971675" algn="l"/>
              </a:tabLst>
            </a:pPr>
            <a:r>
              <a:rPr lang="cs-CZ" sz="2800" dirty="0"/>
              <a:t>sestra pacienta </a:t>
            </a:r>
            <a:r>
              <a:rPr lang="cs-CZ" sz="2000" dirty="0"/>
              <a:t>(ze 3. těhotenství matky) </a:t>
            </a:r>
            <a:r>
              <a:rPr lang="cs-CZ" sz="2800" dirty="0"/>
              <a:t>zemřela po 7 dnech života na gestační </a:t>
            </a:r>
            <a:r>
              <a:rPr lang="cs-CZ" sz="2800" dirty="0" err="1"/>
              <a:t>alloimunní</a:t>
            </a:r>
            <a:r>
              <a:rPr lang="cs-CZ" sz="2800" dirty="0"/>
              <a:t> onemocnění jater - neonatální hemochromatózu (GALD-NH)</a:t>
            </a:r>
          </a:p>
          <a:p>
            <a:pPr marL="285750" indent="-285750" defTabSz="717550">
              <a:spcBef>
                <a:spcPts val="600"/>
              </a:spcBef>
              <a:spcAft>
                <a:spcPts val="600"/>
              </a:spcAft>
              <a:buFont typeface="Arial" panose="020B0604020202020204" pitchFamily="34" charset="0"/>
              <a:buChar char="•"/>
              <a:tabLst>
                <a:tab pos="1971675" algn="l"/>
              </a:tabLst>
            </a:pPr>
            <a:r>
              <a:rPr lang="cs-CZ" sz="2800" dirty="0"/>
              <a:t>ve stáří 2h těžká hypoglykemie &lt;0,6 </a:t>
            </a:r>
            <a:r>
              <a:rPr lang="cs-CZ" sz="2800" dirty="0" err="1"/>
              <a:t>mmol</a:t>
            </a:r>
            <a:r>
              <a:rPr lang="cs-CZ" sz="2800" dirty="0"/>
              <a:t>/l, krvácení z vpichů (INR 2,18, APTT  2,06) </a:t>
            </a:r>
            <a:r>
              <a:rPr lang="cs-CZ" sz="2800" dirty="0">
                <a:sym typeface="Symbol" panose="05050102010706020507" pitchFamily="18" charset="2"/>
              </a:rPr>
              <a:t> překlad na JIRP </a:t>
            </a:r>
            <a:endParaRPr lang="cs-CZ" sz="2800" dirty="0"/>
          </a:p>
        </p:txBody>
      </p:sp>
    </p:spTree>
    <p:extLst>
      <p:ext uri="{BB962C8B-B14F-4D97-AF65-F5344CB8AC3E}">
        <p14:creationId xmlns:p14="http://schemas.microsoft.com/office/powerpoint/2010/main" val="246583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Biochemické vyšetření</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3491838"/>
            <a:ext cx="8352729" cy="1384995"/>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2800" dirty="0"/>
              <a:t>pacient vybaven papírovým sáčkem, poučen o klidné ventilaci, dostal benzodiazepin a byl domluven příjem v Pardubicích ke korekci </a:t>
            </a:r>
            <a:r>
              <a:rPr lang="cs-CZ" sz="2800" dirty="0" err="1"/>
              <a:t>hypofosfatémie</a:t>
            </a:r>
            <a:endParaRPr lang="cs-CZ" sz="2800" dirty="0"/>
          </a:p>
        </p:txBody>
      </p:sp>
      <p:pic>
        <p:nvPicPr>
          <p:cNvPr id="3" name="Obrázek 2">
            <a:extLst>
              <a:ext uri="{FF2B5EF4-FFF2-40B4-BE49-F238E27FC236}">
                <a16:creationId xmlns:a16="http://schemas.microsoft.com/office/drawing/2014/main" id="{960A25F8-44F2-4E38-96FD-BE716358B39B}"/>
              </a:ext>
            </a:extLst>
          </p:cNvPr>
          <p:cNvPicPr>
            <a:picLocks noChangeAspect="1"/>
          </p:cNvPicPr>
          <p:nvPr/>
        </p:nvPicPr>
        <p:blipFill>
          <a:blip r:embed="rId8"/>
          <a:stretch>
            <a:fillRect/>
          </a:stretch>
        </p:blipFill>
        <p:spPr>
          <a:xfrm>
            <a:off x="0" y="1317833"/>
            <a:ext cx="9144000" cy="1764891"/>
          </a:xfrm>
          <a:prstGeom prst="rect">
            <a:avLst/>
          </a:prstGeom>
        </p:spPr>
      </p:pic>
      <p:sp>
        <p:nvSpPr>
          <p:cNvPr id="4" name="Ovál 3">
            <a:extLst>
              <a:ext uri="{FF2B5EF4-FFF2-40B4-BE49-F238E27FC236}">
                <a16:creationId xmlns:a16="http://schemas.microsoft.com/office/drawing/2014/main" id="{0A5D79F3-521A-4563-BE3F-99FE7C841EC5}"/>
              </a:ext>
            </a:extLst>
          </p:cNvPr>
          <p:cNvSpPr/>
          <p:nvPr/>
        </p:nvSpPr>
        <p:spPr>
          <a:xfrm>
            <a:off x="2051720" y="1649629"/>
            <a:ext cx="504056" cy="2672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a:extLst>
              <a:ext uri="{FF2B5EF4-FFF2-40B4-BE49-F238E27FC236}">
                <a16:creationId xmlns:a16="http://schemas.microsoft.com/office/drawing/2014/main" id="{4981AAAB-19BE-486E-8A41-6B1F3CF97FF0}"/>
              </a:ext>
            </a:extLst>
          </p:cNvPr>
          <p:cNvSpPr/>
          <p:nvPr/>
        </p:nvSpPr>
        <p:spPr>
          <a:xfrm>
            <a:off x="2040766" y="2422085"/>
            <a:ext cx="576064" cy="2672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7577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Kazuistika III</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1268760"/>
            <a:ext cx="8352729" cy="3570208"/>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2800" dirty="0"/>
              <a:t>v Pardubicích 5 hodin poté </a:t>
            </a:r>
            <a:r>
              <a:rPr lang="cs-CZ" sz="2800" dirty="0" err="1"/>
              <a:t>kalémie</a:t>
            </a:r>
            <a:r>
              <a:rPr lang="cs-CZ" sz="2800" dirty="0"/>
              <a:t> 3,5 </a:t>
            </a:r>
            <a:r>
              <a:rPr lang="cs-CZ" sz="2800" dirty="0" err="1"/>
              <a:t>mmol</a:t>
            </a:r>
            <a:r>
              <a:rPr lang="cs-CZ" sz="2800" dirty="0"/>
              <a:t>/l a </a:t>
            </a:r>
            <a:r>
              <a:rPr lang="cs-CZ" sz="2800" dirty="0" err="1"/>
              <a:t>fosfatémie</a:t>
            </a:r>
            <a:r>
              <a:rPr lang="cs-CZ" sz="2800" dirty="0"/>
              <a:t> 1,2 </a:t>
            </a:r>
            <a:r>
              <a:rPr lang="cs-CZ" sz="2800" dirty="0" err="1"/>
              <a:t>mmol</a:t>
            </a:r>
            <a:r>
              <a:rPr lang="cs-CZ" sz="2800" dirty="0"/>
              <a:t>/l</a:t>
            </a:r>
          </a:p>
          <a:p>
            <a:pPr marL="285750" indent="-285750" defTabSz="717550">
              <a:spcBef>
                <a:spcPts val="600"/>
              </a:spcBef>
              <a:spcAft>
                <a:spcPts val="600"/>
              </a:spcAft>
              <a:buFont typeface="Arial" panose="020B0604020202020204" pitchFamily="34" charset="0"/>
              <a:buChar char="•"/>
              <a:tabLst>
                <a:tab pos="1971675" algn="l"/>
              </a:tabLst>
            </a:pPr>
            <a:r>
              <a:rPr lang="cs-CZ" sz="2800" dirty="0"/>
              <a:t>tamní </a:t>
            </a:r>
            <a:r>
              <a:rPr lang="cs-CZ" sz="2800" dirty="0" err="1"/>
              <a:t>emergency</a:t>
            </a:r>
            <a:r>
              <a:rPr lang="cs-CZ" sz="2800" dirty="0"/>
              <a:t> </a:t>
            </a:r>
            <a:r>
              <a:rPr lang="cs-CZ" sz="2800" u="sng" dirty="0"/>
              <a:t>ihned</a:t>
            </a:r>
            <a:r>
              <a:rPr lang="cs-CZ" sz="2800" dirty="0"/>
              <a:t> informovala hradeckou o bídné kvalitě laboratorních vyšetření v naší FN </a:t>
            </a:r>
            <a:r>
              <a:rPr lang="cs-CZ" sz="2800" dirty="0" err="1"/>
              <a:t>atd</a:t>
            </a:r>
            <a:r>
              <a:rPr lang="cs-CZ" sz="2800" dirty="0"/>
              <a:t>…</a:t>
            </a:r>
          </a:p>
          <a:p>
            <a:pPr marL="285750" indent="-285750" defTabSz="717550">
              <a:spcBef>
                <a:spcPts val="600"/>
              </a:spcBef>
              <a:spcAft>
                <a:spcPts val="600"/>
              </a:spcAft>
              <a:buFont typeface="Arial" panose="020B0604020202020204" pitchFamily="34" charset="0"/>
              <a:buChar char="•"/>
              <a:tabLst>
                <a:tab pos="1971675" algn="l"/>
              </a:tabLst>
            </a:pPr>
            <a:r>
              <a:rPr lang="cs-CZ" sz="2800" dirty="0"/>
              <a:t>druhý den ráno vzorek přeměřen se stejnými výsledky</a:t>
            </a:r>
          </a:p>
          <a:p>
            <a:pPr marL="285750" indent="-285750" defTabSz="717550">
              <a:spcBef>
                <a:spcPts val="600"/>
              </a:spcBef>
              <a:spcAft>
                <a:spcPts val="600"/>
              </a:spcAft>
              <a:buFont typeface="Arial" panose="020B0604020202020204" pitchFamily="34" charset="0"/>
              <a:buChar char="•"/>
              <a:tabLst>
                <a:tab pos="1971675" algn="l"/>
              </a:tabLst>
            </a:pPr>
            <a:r>
              <a:rPr lang="cs-CZ" sz="2800" dirty="0"/>
              <a:t>pardubické kolegy jsme požádali o analýzu vzorku na jejich analyzátoru </a:t>
            </a:r>
          </a:p>
        </p:txBody>
      </p:sp>
    </p:spTree>
    <p:extLst>
      <p:ext uri="{BB962C8B-B14F-4D97-AF65-F5344CB8AC3E}">
        <p14:creationId xmlns:p14="http://schemas.microsoft.com/office/powerpoint/2010/main" val="1693783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Kazuistika III</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E68D4F92-EA47-401A-937D-8360F48DC458}"/>
              </a:ext>
            </a:extLst>
          </p:cNvPr>
          <p:cNvPicPr>
            <a:picLocks noChangeAspect="1"/>
          </p:cNvPicPr>
          <p:nvPr/>
        </p:nvPicPr>
        <p:blipFill>
          <a:blip r:embed="rId8"/>
          <a:stretch>
            <a:fillRect/>
          </a:stretch>
        </p:blipFill>
        <p:spPr>
          <a:xfrm>
            <a:off x="1009479" y="1249545"/>
            <a:ext cx="7125042" cy="4714224"/>
          </a:xfrm>
          <a:prstGeom prst="rect">
            <a:avLst/>
          </a:prstGeom>
        </p:spPr>
      </p:pic>
    </p:spTree>
    <p:extLst>
      <p:ext uri="{BB962C8B-B14F-4D97-AF65-F5344CB8AC3E}">
        <p14:creationId xmlns:p14="http://schemas.microsoft.com/office/powerpoint/2010/main" val="2868377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Příčiny přesunu fosfátů do ICT</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C129EC10-8896-42F8-AB49-0CF453C463A0}"/>
              </a:ext>
            </a:extLst>
          </p:cNvPr>
          <p:cNvPicPr>
            <a:picLocks noChangeAspect="1"/>
          </p:cNvPicPr>
          <p:nvPr/>
        </p:nvPicPr>
        <p:blipFill>
          <a:blip r:embed="rId8"/>
          <a:stretch>
            <a:fillRect/>
          </a:stretch>
        </p:blipFill>
        <p:spPr>
          <a:xfrm>
            <a:off x="88007" y="1772816"/>
            <a:ext cx="8967983" cy="3312368"/>
          </a:xfrm>
          <a:prstGeom prst="rect">
            <a:avLst/>
          </a:prstGeom>
        </p:spPr>
      </p:pic>
      <p:sp>
        <p:nvSpPr>
          <p:cNvPr id="6" name="TextovéPole 5">
            <a:extLst>
              <a:ext uri="{FF2B5EF4-FFF2-40B4-BE49-F238E27FC236}">
                <a16:creationId xmlns:a16="http://schemas.microsoft.com/office/drawing/2014/main" id="{08E8DD89-9376-42F5-B05E-DE6F6B160A8F}"/>
              </a:ext>
            </a:extLst>
          </p:cNvPr>
          <p:cNvSpPr txBox="1"/>
          <p:nvPr/>
        </p:nvSpPr>
        <p:spPr>
          <a:xfrm>
            <a:off x="323528" y="5733256"/>
            <a:ext cx="6920805" cy="646331"/>
          </a:xfrm>
          <a:prstGeom prst="rect">
            <a:avLst/>
          </a:prstGeom>
          <a:noFill/>
        </p:spPr>
        <p:txBody>
          <a:bodyPr wrap="none" rtlCol="0">
            <a:spAutoFit/>
          </a:bodyPr>
          <a:lstStyle/>
          <a:p>
            <a:r>
              <a:rPr lang="cs-CZ" dirty="0" err="1"/>
              <a:t>Amanzadeh</a:t>
            </a:r>
            <a:r>
              <a:rPr lang="cs-CZ" dirty="0"/>
              <a:t> J et al: NATURE CLINICAL PRACTICE NEPHROLOGY, 2006,2(3)</a:t>
            </a:r>
          </a:p>
          <a:p>
            <a:r>
              <a:rPr lang="cs-CZ" dirty="0"/>
              <a:t>doi:10.1038/ncpneph0124</a:t>
            </a:r>
          </a:p>
        </p:txBody>
      </p:sp>
    </p:spTree>
    <p:extLst>
      <p:ext uri="{BB962C8B-B14F-4D97-AF65-F5344CB8AC3E}">
        <p14:creationId xmlns:p14="http://schemas.microsoft.com/office/powerpoint/2010/main" val="1200414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err="1">
                <a:solidFill>
                  <a:srgbClr val="007FC5"/>
                </a:solidFill>
                <a:cs typeface="Arial" pitchFamily="34" charset="0"/>
              </a:rPr>
              <a:t>Hypofosfatémie</a:t>
            </a:r>
            <a:r>
              <a:rPr lang="cs-CZ" sz="3200" b="1" dirty="0">
                <a:solidFill>
                  <a:srgbClr val="007FC5"/>
                </a:solidFill>
                <a:cs typeface="Arial" pitchFamily="34" charset="0"/>
              </a:rPr>
              <a:t> u respirační alkalózy</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31C03D43-C71F-4625-B224-48D71200CFB8}"/>
              </a:ext>
            </a:extLst>
          </p:cNvPr>
          <p:cNvPicPr>
            <a:picLocks noChangeAspect="1"/>
          </p:cNvPicPr>
          <p:nvPr/>
        </p:nvPicPr>
        <p:blipFill>
          <a:blip r:embed="rId8"/>
          <a:stretch>
            <a:fillRect/>
          </a:stretch>
        </p:blipFill>
        <p:spPr>
          <a:xfrm>
            <a:off x="1211809" y="1401001"/>
            <a:ext cx="6011926" cy="4228538"/>
          </a:xfrm>
          <a:prstGeom prst="rect">
            <a:avLst/>
          </a:prstGeom>
        </p:spPr>
      </p:pic>
      <p:sp>
        <p:nvSpPr>
          <p:cNvPr id="4" name="TextovéPole 3">
            <a:extLst>
              <a:ext uri="{FF2B5EF4-FFF2-40B4-BE49-F238E27FC236}">
                <a16:creationId xmlns:a16="http://schemas.microsoft.com/office/drawing/2014/main" id="{ECA8F866-649F-4491-B5F6-52A6C9151ED4}"/>
              </a:ext>
            </a:extLst>
          </p:cNvPr>
          <p:cNvSpPr txBox="1"/>
          <p:nvPr/>
        </p:nvSpPr>
        <p:spPr>
          <a:xfrm>
            <a:off x="395536" y="5733256"/>
            <a:ext cx="4945521" cy="646331"/>
          </a:xfrm>
          <a:prstGeom prst="rect">
            <a:avLst/>
          </a:prstGeom>
          <a:noFill/>
        </p:spPr>
        <p:txBody>
          <a:bodyPr wrap="none" rtlCol="0">
            <a:spAutoFit/>
          </a:bodyPr>
          <a:lstStyle/>
          <a:p>
            <a:r>
              <a:rPr lang="cs-CZ" dirty="0" err="1"/>
              <a:t>Mostellar</a:t>
            </a:r>
            <a:r>
              <a:rPr lang="cs-CZ" dirty="0"/>
              <a:t> M et al: </a:t>
            </a:r>
            <a:r>
              <a:rPr lang="cs-CZ" i="1" dirty="0"/>
              <a:t>J </a:t>
            </a:r>
            <a:r>
              <a:rPr lang="cs-CZ" i="1" dirty="0" err="1"/>
              <a:t>Clin</a:t>
            </a:r>
            <a:r>
              <a:rPr lang="cs-CZ" i="1" dirty="0"/>
              <a:t> Invest. </a:t>
            </a:r>
            <a:r>
              <a:rPr lang="cs-CZ" dirty="0"/>
              <a:t>1964;43(1):138-149</a:t>
            </a:r>
          </a:p>
          <a:p>
            <a:r>
              <a:rPr lang="cs-CZ" dirty="0"/>
              <a:t>doi:10.1172/JCI104888</a:t>
            </a:r>
          </a:p>
        </p:txBody>
      </p:sp>
    </p:spTree>
    <p:extLst>
      <p:ext uri="{BB962C8B-B14F-4D97-AF65-F5344CB8AC3E}">
        <p14:creationId xmlns:p14="http://schemas.microsoft.com/office/powerpoint/2010/main" val="136966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Závěr</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395635" y="2044005"/>
            <a:ext cx="8352729" cy="1815882"/>
          </a:xfrm>
          <a:prstGeom prst="rect">
            <a:avLst/>
          </a:prstGeom>
          <a:noFill/>
        </p:spPr>
        <p:txBody>
          <a:bodyPr wrap="square" rtlCol="0">
            <a:spAutoFit/>
          </a:bodyPr>
          <a:lstStyle/>
          <a:p>
            <a:pPr algn="ctr" defTabSz="717550">
              <a:spcBef>
                <a:spcPts val="600"/>
              </a:spcBef>
              <a:spcAft>
                <a:spcPts val="600"/>
              </a:spcAft>
              <a:tabLst>
                <a:tab pos="1971675" algn="l"/>
              </a:tabLst>
            </a:pPr>
            <a:r>
              <a:rPr lang="cs-CZ" sz="2800" dirty="0" err="1"/>
              <a:t>Hypofosfatémie</a:t>
            </a:r>
            <a:r>
              <a:rPr lang="cs-CZ" sz="2800" dirty="0"/>
              <a:t> z respirační alkalózy je prchavá, zcela benigní situace a koncentrace fosfátu se s odezněním alkalózy rychle doplní z intracelulárního poolu. Metabolická alkalóza tento efekt nemá.</a:t>
            </a:r>
          </a:p>
        </p:txBody>
      </p:sp>
    </p:spTree>
    <p:extLst>
      <p:ext uri="{BB962C8B-B14F-4D97-AF65-F5344CB8AC3E}">
        <p14:creationId xmlns:p14="http://schemas.microsoft.com/office/powerpoint/2010/main" val="548412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Gestační </a:t>
            </a:r>
            <a:r>
              <a:rPr lang="cs-CZ" sz="3200" b="1" dirty="0" err="1">
                <a:solidFill>
                  <a:srgbClr val="007FC5"/>
                </a:solidFill>
                <a:cs typeface="Arial" pitchFamily="34" charset="0"/>
              </a:rPr>
              <a:t>alloimunní</a:t>
            </a:r>
            <a:r>
              <a:rPr lang="cs-CZ" sz="3200" b="1" dirty="0">
                <a:solidFill>
                  <a:srgbClr val="007FC5"/>
                </a:solidFill>
                <a:cs typeface="Arial" pitchFamily="34" charset="0"/>
              </a:rPr>
              <a:t> onemocnění jater</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1268760"/>
            <a:ext cx="8352729" cy="5139869"/>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2800" dirty="0"/>
              <a:t>vzácné onemocnění, ale nejčastější příčina akutního selhání jater u novorozenců</a:t>
            </a:r>
          </a:p>
          <a:p>
            <a:pPr marL="285750" indent="-285750" defTabSz="717550">
              <a:spcBef>
                <a:spcPts val="600"/>
              </a:spcBef>
              <a:spcAft>
                <a:spcPts val="600"/>
              </a:spcAft>
              <a:buFont typeface="Arial" panose="020B0604020202020204" pitchFamily="34" charset="0"/>
              <a:buChar char="•"/>
              <a:tabLst>
                <a:tab pos="1971675" algn="l"/>
              </a:tabLst>
            </a:pPr>
            <a:r>
              <a:rPr lang="cs-CZ" sz="2800" dirty="0"/>
              <a:t>vzniká působením </a:t>
            </a:r>
            <a:r>
              <a:rPr lang="cs-CZ" sz="2800" dirty="0" err="1"/>
              <a:t>transplacentárních</a:t>
            </a:r>
            <a:r>
              <a:rPr lang="cs-CZ" sz="2800" dirty="0"/>
              <a:t> </a:t>
            </a:r>
            <a:r>
              <a:rPr lang="cs-CZ" sz="2800" dirty="0" err="1"/>
              <a:t>alloprotilátek</a:t>
            </a:r>
            <a:r>
              <a:rPr lang="cs-CZ" sz="2800" dirty="0"/>
              <a:t> IgG</a:t>
            </a:r>
            <a:r>
              <a:rPr lang="cs-CZ" sz="2800" baseline="-25000" dirty="0"/>
              <a:t>3</a:t>
            </a:r>
            <a:r>
              <a:rPr lang="cs-CZ" sz="2800" dirty="0"/>
              <a:t> proti </a:t>
            </a:r>
            <a:r>
              <a:rPr lang="cs-CZ" sz="2800" dirty="0" err="1"/>
              <a:t>nascentním</a:t>
            </a:r>
            <a:r>
              <a:rPr lang="cs-CZ" sz="2800" dirty="0"/>
              <a:t> </a:t>
            </a:r>
            <a:r>
              <a:rPr lang="cs-CZ" sz="2800" dirty="0" err="1"/>
              <a:t>hepatocytům</a:t>
            </a:r>
            <a:r>
              <a:rPr lang="cs-CZ" sz="2800" dirty="0"/>
              <a:t> plodu s aktivací komplementu a formací komplexu atakujícího membránu </a:t>
            </a:r>
            <a:r>
              <a:rPr lang="cs-CZ" sz="2800" dirty="0" err="1"/>
              <a:t>hepatocytu</a:t>
            </a:r>
            <a:r>
              <a:rPr lang="cs-CZ" sz="2800" dirty="0"/>
              <a:t> </a:t>
            </a:r>
            <a:r>
              <a:rPr lang="cs-CZ" sz="2800" dirty="0">
                <a:sym typeface="Symbol" panose="05050102010706020507" pitchFamily="18" charset="2"/>
              </a:rPr>
              <a:t> </a:t>
            </a:r>
            <a:r>
              <a:rPr lang="cs-CZ" sz="2800" dirty="0"/>
              <a:t>redukce množství </a:t>
            </a:r>
            <a:r>
              <a:rPr lang="cs-CZ" sz="2800" dirty="0" err="1"/>
              <a:t>hepatocytů</a:t>
            </a:r>
            <a:r>
              <a:rPr lang="cs-CZ" sz="2800" dirty="0"/>
              <a:t> a rozvoj fibrózy/cirhózy</a:t>
            </a:r>
          </a:p>
          <a:p>
            <a:pPr marL="285750" indent="-285750" defTabSz="717550">
              <a:spcBef>
                <a:spcPts val="600"/>
              </a:spcBef>
              <a:spcAft>
                <a:spcPts val="600"/>
              </a:spcAft>
              <a:buFont typeface="Arial" panose="020B0604020202020204" pitchFamily="34" charset="0"/>
              <a:buChar char="•"/>
              <a:tabLst>
                <a:tab pos="1971675" algn="l"/>
              </a:tabLst>
            </a:pPr>
            <a:r>
              <a:rPr lang="cs-CZ" sz="2800" dirty="0"/>
              <a:t>nedostatek </a:t>
            </a:r>
            <a:r>
              <a:rPr lang="cs-CZ" sz="2800" dirty="0" err="1"/>
              <a:t>hepatocytů</a:t>
            </a:r>
            <a:r>
              <a:rPr lang="cs-CZ" sz="2800" dirty="0"/>
              <a:t> vede k nedostatečné produkci </a:t>
            </a:r>
            <a:r>
              <a:rPr lang="cs-CZ" sz="2800" dirty="0" err="1"/>
              <a:t>hepcidinu</a:t>
            </a:r>
            <a:r>
              <a:rPr lang="cs-CZ" sz="2800" dirty="0"/>
              <a:t> (</a:t>
            </a:r>
            <a:r>
              <a:rPr lang="cs-CZ" sz="2800" dirty="0">
                <a:sym typeface="Symbol" panose="05050102010706020507" pitchFamily="18" charset="2"/>
              </a:rPr>
              <a:t>degradace </a:t>
            </a:r>
            <a:r>
              <a:rPr lang="cs-CZ" sz="2800" dirty="0" err="1">
                <a:sym typeface="Symbol" panose="05050102010706020507" pitchFamily="18" charset="2"/>
              </a:rPr>
              <a:t>ferroportinu</a:t>
            </a:r>
            <a:r>
              <a:rPr lang="cs-CZ" sz="2800" dirty="0">
                <a:sym typeface="Symbol" panose="05050102010706020507" pitchFamily="18" charset="2"/>
              </a:rPr>
              <a:t>   akumulace </a:t>
            </a:r>
            <a:r>
              <a:rPr lang="cs-CZ" sz="2800" dirty="0" err="1">
                <a:sym typeface="Symbol" panose="05050102010706020507" pitchFamily="18" charset="2"/>
              </a:rPr>
              <a:t>Fe</a:t>
            </a:r>
            <a:r>
              <a:rPr lang="cs-CZ" sz="2800" dirty="0">
                <a:sym typeface="Symbol" panose="05050102010706020507" pitchFamily="18" charset="2"/>
              </a:rPr>
              <a:t>) a </a:t>
            </a:r>
            <a:r>
              <a:rPr lang="cs-CZ" sz="2800" dirty="0" err="1">
                <a:sym typeface="Symbol" panose="05050102010706020507" pitchFamily="18" charset="2"/>
              </a:rPr>
              <a:t>angiotensinogenu</a:t>
            </a:r>
            <a:r>
              <a:rPr lang="cs-CZ" sz="2800" dirty="0">
                <a:sym typeface="Symbol" panose="05050102010706020507" pitchFamily="18" charset="2"/>
              </a:rPr>
              <a:t> (porucha vývoje proximálního tubulu ledvin)</a:t>
            </a:r>
            <a:endParaRPr lang="cs-CZ" sz="2800" dirty="0"/>
          </a:p>
        </p:txBody>
      </p:sp>
    </p:spTree>
    <p:extLst>
      <p:ext uri="{BB962C8B-B14F-4D97-AF65-F5344CB8AC3E}">
        <p14:creationId xmlns:p14="http://schemas.microsoft.com/office/powerpoint/2010/main" val="68184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GALD-NH</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external file that holds a picture, illustration, etc.&#10;Object name is nihms-1067843-f0001.jpg">
            <a:extLst>
              <a:ext uri="{FF2B5EF4-FFF2-40B4-BE49-F238E27FC236}">
                <a16:creationId xmlns:a16="http://schemas.microsoft.com/office/drawing/2014/main" id="{D13C25F5-D21E-4296-8235-B7494B4468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923" y="1304763"/>
            <a:ext cx="7477477" cy="441171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BC8920FC-3436-4705-8C19-B876091BC498}"/>
              </a:ext>
            </a:extLst>
          </p:cNvPr>
          <p:cNvSpPr txBox="1"/>
          <p:nvPr/>
        </p:nvSpPr>
        <p:spPr>
          <a:xfrm>
            <a:off x="395536" y="5716474"/>
            <a:ext cx="4819717" cy="923330"/>
          </a:xfrm>
          <a:prstGeom prst="rect">
            <a:avLst/>
          </a:prstGeom>
          <a:noFill/>
        </p:spPr>
        <p:txBody>
          <a:bodyPr wrap="none" rtlCol="0">
            <a:spAutoFit/>
          </a:bodyPr>
          <a:lstStyle/>
          <a:p>
            <a:r>
              <a:rPr lang="cs-CZ" dirty="0"/>
              <a:t>Samar HI et al:</a:t>
            </a:r>
            <a:r>
              <a:rPr lang="cs-CZ" i="1" dirty="0"/>
              <a:t> Hepatology 2020 71(4):1474-1485</a:t>
            </a:r>
            <a:endParaRPr lang="en-US" dirty="0"/>
          </a:p>
          <a:p>
            <a:r>
              <a:rPr lang="en-US" dirty="0" err="1"/>
              <a:t>doi</a:t>
            </a:r>
            <a:r>
              <a:rPr lang="en-US" dirty="0"/>
              <a:t>: </a:t>
            </a:r>
            <a:r>
              <a:rPr lang="en-US" dirty="0">
                <a:hlinkClick r:id="rId9"/>
              </a:rPr>
              <a:t>10.1002/hep.31109</a:t>
            </a:r>
            <a:endParaRPr lang="en-US" dirty="0"/>
          </a:p>
          <a:p>
            <a:endParaRPr lang="cs-CZ" dirty="0"/>
          </a:p>
        </p:txBody>
      </p:sp>
    </p:spTree>
    <p:extLst>
      <p:ext uri="{BB962C8B-B14F-4D97-AF65-F5344CB8AC3E}">
        <p14:creationId xmlns:p14="http://schemas.microsoft.com/office/powerpoint/2010/main" val="209562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Kazuistika I</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echanisms of iron transport across human placenta . Cross-section of a placental villus bathed in maternal blood and surrounded by the multinucleated syncytiotrophoblast. The basal side of the syncytiotrophoblast is in contact with a discontinuous layer of mononucleated cytotrophoblasts or the basement membrane. In terminal villi, fetal capillaries are in close vicinity to the syncytiotrophoblast and are separated only by fetal endothelium. Maternal diferric transferrin (Tf) binds to transferrin receptor 1 (TFR1) on the apical side of the syncytiotrophoblast and is internalized by receptor-mediated endocytosis. Within the endosomes, iron dissociates from Tf and is reduced and released into the cytoplasm via an unknown mechanism that may involve ferrous iron transporters divalent metal transporter 1 (DMT1) and/or Zrt and Irt-like protein 14 (ZIP14). Iron is exported from the syncytiotrophoblast by the iron exporter ferroportin (FPN) and is oxidized to a ferric state by ferroxidases with uncertain identities. Ferric iron likely binds to fetal Tf after exiting the syncytiotrophoblast and is subsequently transported across the fetal endothelium through unknown mechanisms. The placenta may also take up non-Tf-bound iron from the maternal circulation by ZIP8 or ZIP14, expressed on apical side of the syncytiotrophoblast. Abbreviations : DMT1, divalent metal transporter 1; Fe 2+ , ferrous iron; Fe 3+ , ferric iron; FPN, ferroportin; NTBI, non-transferrin-bound iron; RBC, red blood cell; Tf, transferrin; TFR1, transferrin receptor 1; ZIP, Zrt- and Irt-like protein ">
            <a:extLst>
              <a:ext uri="{FF2B5EF4-FFF2-40B4-BE49-F238E27FC236}">
                <a16:creationId xmlns:a16="http://schemas.microsoft.com/office/drawing/2014/main" id="{156B2B06-7C30-4C37-9ADF-A499B960FD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0" y="1353278"/>
            <a:ext cx="5122028" cy="401882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E538DBC6-A7A6-4212-86B5-03F46D297D20}"/>
              </a:ext>
            </a:extLst>
          </p:cNvPr>
          <p:cNvSpPr txBox="1"/>
          <p:nvPr/>
        </p:nvSpPr>
        <p:spPr>
          <a:xfrm>
            <a:off x="395536" y="5805264"/>
            <a:ext cx="4653774" cy="646331"/>
          </a:xfrm>
          <a:prstGeom prst="rect">
            <a:avLst/>
          </a:prstGeom>
          <a:noFill/>
        </p:spPr>
        <p:txBody>
          <a:bodyPr wrap="none" rtlCol="0">
            <a:spAutoFit/>
          </a:bodyPr>
          <a:lstStyle/>
          <a:p>
            <a:r>
              <a:rPr lang="cs-CZ" dirty="0" err="1"/>
              <a:t>Cao</a:t>
            </a:r>
            <a:r>
              <a:rPr lang="cs-CZ" dirty="0"/>
              <a:t> Ch. et al: </a:t>
            </a:r>
            <a:r>
              <a:rPr lang="en-US" i="1" dirty="0"/>
              <a:t>Nutrition Reviews</a:t>
            </a:r>
            <a:r>
              <a:rPr lang="en-US" dirty="0"/>
              <a:t>, 74</a:t>
            </a:r>
            <a:r>
              <a:rPr lang="cs-CZ" dirty="0"/>
              <a:t>(</a:t>
            </a:r>
            <a:r>
              <a:rPr lang="en-US" dirty="0"/>
              <a:t>7</a:t>
            </a:r>
            <a:r>
              <a:rPr lang="cs-CZ" dirty="0"/>
              <a:t>):</a:t>
            </a:r>
            <a:r>
              <a:rPr lang="en-US" dirty="0"/>
              <a:t> 421–431</a:t>
            </a:r>
            <a:endParaRPr lang="cs-CZ" dirty="0"/>
          </a:p>
          <a:p>
            <a:r>
              <a:rPr lang="cs-CZ" dirty="0" err="1"/>
              <a:t>doi</a:t>
            </a:r>
            <a:r>
              <a:rPr lang="cs-CZ" dirty="0"/>
              <a:t>: </a:t>
            </a:r>
            <a:r>
              <a:rPr lang="en-US" dirty="0">
                <a:hlinkClick r:id="rId9"/>
              </a:rPr>
              <a:t>10.1093/nutrit/nuw009</a:t>
            </a:r>
            <a:endParaRPr lang="cs-CZ" dirty="0"/>
          </a:p>
        </p:txBody>
      </p:sp>
    </p:spTree>
    <p:extLst>
      <p:ext uri="{BB962C8B-B14F-4D97-AF65-F5344CB8AC3E}">
        <p14:creationId xmlns:p14="http://schemas.microsoft.com/office/powerpoint/2010/main" val="3482736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DDFD6F4A-7E16-4FEB-B1B8-14B3DDF47F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5" name="Nadpis 1">
            <a:extLst>
              <a:ext uri="{FF2B5EF4-FFF2-40B4-BE49-F238E27FC236}">
                <a16:creationId xmlns:a16="http://schemas.microsoft.com/office/drawing/2014/main" id="{3DB26758-1B1E-4864-A046-85FE664F1737}"/>
              </a:ext>
            </a:extLst>
          </p:cNvPr>
          <p:cNvSpPr txBox="1">
            <a:spLocks/>
          </p:cNvSpPr>
          <p:nvPr/>
        </p:nvSpPr>
        <p:spPr>
          <a:xfrm>
            <a:off x="539750" y="188640"/>
            <a:ext cx="7772400" cy="720080"/>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a:solidFill>
                  <a:srgbClr val="007FC5"/>
                </a:solidFill>
                <a:cs typeface="Arial" pitchFamily="34" charset="0"/>
              </a:rPr>
              <a:t>Gestační alloimunní onemocnění jater</a:t>
            </a:r>
            <a:endParaRPr lang="cs-CZ" sz="3200" b="1" dirty="0">
              <a:solidFill>
                <a:srgbClr val="007FC5"/>
              </a:solidFill>
              <a:cs typeface="Arial" pitchFamily="34" charset="0"/>
            </a:endParaRPr>
          </a:p>
        </p:txBody>
      </p:sp>
      <p:pic>
        <p:nvPicPr>
          <p:cNvPr id="6" name="Obrázek 5">
            <a:extLst>
              <a:ext uri="{FF2B5EF4-FFF2-40B4-BE49-F238E27FC236}">
                <a16:creationId xmlns:a16="http://schemas.microsoft.com/office/drawing/2014/main" id="{AED983D4-C92E-4DD8-9801-01510C01F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7" name="Picture 2" descr="G:\!!Prace\Loga\_logo FN HK.png">
            <a:extLst>
              <a:ext uri="{FF2B5EF4-FFF2-40B4-BE49-F238E27FC236}">
                <a16:creationId xmlns:a16="http://schemas.microsoft.com/office/drawing/2014/main" id="{E3A5D780-AD4E-4F91-ABB2-AACF9961EA4E}"/>
              </a:ext>
            </a:extLst>
          </p:cNvPr>
          <p:cNvPicPr>
            <a:picLocks noChangeAspect="1" noChangeArrowheads="1"/>
          </p:cNvPicPr>
          <p:nvPr/>
        </p:nvPicPr>
        <p:blipFill>
          <a:blip r:embed="rId4" cstate="print"/>
          <a:srcRect/>
          <a:stretch>
            <a:fillRect/>
          </a:stretch>
        </p:blipFill>
        <p:spPr bwMode="auto">
          <a:xfrm>
            <a:off x="6768244" y="5934585"/>
            <a:ext cx="792000" cy="804200"/>
          </a:xfrm>
          <a:prstGeom prst="rect">
            <a:avLst/>
          </a:prstGeom>
          <a:noFill/>
        </p:spPr>
      </p:pic>
      <p:pic>
        <p:nvPicPr>
          <p:cNvPr id="8" name="Picture 2" descr="VÃ½sledek obrÃ¡zku pro logo lfhk">
            <a:extLst>
              <a:ext uri="{FF2B5EF4-FFF2-40B4-BE49-F238E27FC236}">
                <a16:creationId xmlns:a16="http://schemas.microsoft.com/office/drawing/2014/main" id="{0EEE3CCD-6EAB-403D-9E62-B2258E3D87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543BEFBF-848E-4AF2-9C1E-7D56BCF4FE6B}"/>
              </a:ext>
            </a:extLst>
          </p:cNvPr>
          <p:cNvSpPr txBox="1"/>
          <p:nvPr/>
        </p:nvSpPr>
        <p:spPr>
          <a:xfrm>
            <a:off x="539750" y="1268760"/>
            <a:ext cx="8352729" cy="4832092"/>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1600" dirty="0"/>
              <a:t>velmi obtížná diagnostika</a:t>
            </a:r>
          </a:p>
          <a:p>
            <a:pPr marL="285750" indent="-285750" defTabSz="717550">
              <a:spcBef>
                <a:spcPts val="600"/>
              </a:spcBef>
              <a:spcAft>
                <a:spcPts val="600"/>
              </a:spcAft>
              <a:buFont typeface="Arial" panose="020B0604020202020204" pitchFamily="34" charset="0"/>
              <a:buChar char="•"/>
              <a:tabLst>
                <a:tab pos="1971675" algn="l"/>
              </a:tabLst>
            </a:pPr>
            <a:r>
              <a:rPr lang="cs-CZ" sz="1600" dirty="0"/>
              <a:t>vzácné onemocnění s málo specifickými symptomy připomínající časté obtíže novorozenců (sepse, hypotenze, DIC, hypoglykémie...) – řada pacientů zemře bez stanovené dg.</a:t>
            </a:r>
          </a:p>
          <a:p>
            <a:pPr marL="285750" indent="-285750" defTabSz="717550">
              <a:spcBef>
                <a:spcPts val="600"/>
              </a:spcBef>
              <a:spcAft>
                <a:spcPts val="600"/>
              </a:spcAft>
              <a:buFont typeface="Arial" panose="020B0604020202020204" pitchFamily="34" charset="0"/>
              <a:buChar char="•"/>
              <a:tabLst>
                <a:tab pos="1971675" algn="l"/>
              </a:tabLst>
            </a:pPr>
            <a:r>
              <a:rPr lang="cs-CZ" sz="1600" dirty="0"/>
              <a:t>Diagnostika </a:t>
            </a:r>
          </a:p>
          <a:p>
            <a:pPr lvl="1" defTabSz="717550">
              <a:spcBef>
                <a:spcPts val="600"/>
              </a:spcBef>
              <a:spcAft>
                <a:spcPts val="600"/>
              </a:spcAft>
              <a:tabLst>
                <a:tab pos="1971675" algn="l"/>
              </a:tabLst>
            </a:pPr>
            <a:r>
              <a:rPr lang="cs-CZ" sz="1600" dirty="0"/>
              <a:t>– průkaz </a:t>
            </a:r>
            <a:r>
              <a:rPr lang="cs-CZ" sz="1600" dirty="0" err="1"/>
              <a:t>extrahepatální</a:t>
            </a:r>
            <a:r>
              <a:rPr lang="cs-CZ" sz="1600" dirty="0"/>
              <a:t> siderózy (malá slinná žláza – 80 % senzitivita) event. MRI jater (60 % sensitivita)</a:t>
            </a:r>
          </a:p>
          <a:p>
            <a:pPr lvl="1" defTabSz="717550">
              <a:spcBef>
                <a:spcPts val="600"/>
              </a:spcBef>
              <a:spcAft>
                <a:spcPts val="600"/>
              </a:spcAft>
              <a:tabLst>
                <a:tab pos="1971675" algn="l"/>
              </a:tabLst>
            </a:pPr>
            <a:r>
              <a:rPr lang="cs-CZ" sz="1600" dirty="0"/>
              <a:t>–  biochemické parametry nespecifické a nálezy imitují jakékoliv jiné závažné onemocnění jater, v kontrastu s extrémně závažným onemocněním jater jsou hladiny ALT a AST normální nebo mírně zvýšené</a:t>
            </a:r>
          </a:p>
          <a:p>
            <a:pPr marL="285750" indent="-285750" defTabSz="717550">
              <a:spcBef>
                <a:spcPts val="600"/>
              </a:spcBef>
              <a:spcAft>
                <a:spcPts val="600"/>
              </a:spcAft>
              <a:buFont typeface="Arial" panose="020B0604020202020204" pitchFamily="34" charset="0"/>
              <a:buChar char="•"/>
              <a:tabLst>
                <a:tab pos="1971675" algn="l"/>
              </a:tabLst>
            </a:pPr>
            <a:r>
              <a:rPr lang="cs-CZ" sz="1600" dirty="0" err="1"/>
              <a:t>Dif</a:t>
            </a:r>
            <a:r>
              <a:rPr lang="cs-CZ" sz="1600" dirty="0"/>
              <a:t>. dg. </a:t>
            </a:r>
          </a:p>
          <a:p>
            <a:pPr lvl="1" defTabSz="717550">
              <a:spcBef>
                <a:spcPts val="600"/>
              </a:spcBef>
              <a:spcAft>
                <a:spcPts val="600"/>
              </a:spcAft>
              <a:tabLst>
                <a:tab pos="1971675" algn="l"/>
              </a:tabLst>
            </a:pPr>
            <a:r>
              <a:rPr lang="cs-CZ" sz="1600" dirty="0"/>
              <a:t>– jiná etiologie jaterního selhání (zvl. HSV, CMV, Enteroviry…)</a:t>
            </a:r>
          </a:p>
          <a:p>
            <a:pPr lvl="1" defTabSz="717550">
              <a:spcBef>
                <a:spcPts val="600"/>
              </a:spcBef>
              <a:spcAft>
                <a:spcPts val="600"/>
              </a:spcAft>
              <a:tabLst>
                <a:tab pos="1971675" algn="l"/>
              </a:tabLst>
            </a:pPr>
            <a:r>
              <a:rPr lang="cs-CZ" sz="1600" dirty="0"/>
              <a:t>– tzv. non-GALD NH – deficit mitochondriální </a:t>
            </a:r>
            <a:r>
              <a:rPr lang="cs-CZ" sz="1600" dirty="0" err="1"/>
              <a:t>deoxyguanozinkinázy</a:t>
            </a:r>
            <a:r>
              <a:rPr lang="cs-CZ" sz="1600" dirty="0"/>
              <a:t> nebo porucha syntézy žlučových kyselin (deficience delta 4-3-oxosteroid 5 beta-reduktázy)</a:t>
            </a:r>
          </a:p>
          <a:p>
            <a:pPr marL="800100" lvl="1" indent="-342900" defTabSz="717550">
              <a:spcBef>
                <a:spcPts val="600"/>
              </a:spcBef>
              <a:spcAft>
                <a:spcPts val="600"/>
              </a:spcAft>
              <a:buFontTx/>
              <a:buChar char="-"/>
              <a:tabLst>
                <a:tab pos="1971675" algn="l"/>
              </a:tabLst>
            </a:pPr>
            <a:endParaRPr lang="cs-CZ" sz="2000" dirty="0">
              <a:solidFill>
                <a:srgbClr val="C20E1A"/>
              </a:solidFill>
            </a:endParaRPr>
          </a:p>
        </p:txBody>
      </p:sp>
    </p:spTree>
    <p:extLst>
      <p:ext uri="{BB962C8B-B14F-4D97-AF65-F5344CB8AC3E}">
        <p14:creationId xmlns:p14="http://schemas.microsoft.com/office/powerpoint/2010/main" val="82627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Gestační </a:t>
            </a:r>
            <a:r>
              <a:rPr lang="cs-CZ" sz="3200" b="1" dirty="0" err="1">
                <a:solidFill>
                  <a:srgbClr val="007FC5"/>
                </a:solidFill>
                <a:cs typeface="Arial" pitchFamily="34" charset="0"/>
              </a:rPr>
              <a:t>alloimunní</a:t>
            </a:r>
            <a:r>
              <a:rPr lang="cs-CZ" sz="3200" b="1" dirty="0">
                <a:solidFill>
                  <a:srgbClr val="007FC5"/>
                </a:solidFill>
                <a:cs typeface="Arial" pitchFamily="34" charset="0"/>
              </a:rPr>
              <a:t> onemocnění jater</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1268760"/>
            <a:ext cx="8352729" cy="5139869"/>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2800" dirty="0"/>
              <a:t>symptomatická léčba jaterního selhání</a:t>
            </a:r>
          </a:p>
          <a:p>
            <a:pPr marL="285750" indent="-285750" defTabSz="717550">
              <a:spcBef>
                <a:spcPts val="600"/>
              </a:spcBef>
              <a:spcAft>
                <a:spcPts val="600"/>
              </a:spcAft>
              <a:buFont typeface="Arial" panose="020B0604020202020204" pitchFamily="34" charset="0"/>
              <a:buChar char="•"/>
              <a:tabLst>
                <a:tab pos="1971675" algn="l"/>
              </a:tabLst>
            </a:pPr>
            <a:r>
              <a:rPr lang="cs-CZ" sz="2800" dirty="0"/>
              <a:t>léčba novorozence podáním IVIG + výměnná transfúze event. transplantace jater </a:t>
            </a:r>
            <a:r>
              <a:rPr lang="cs-CZ" sz="2000" i="1" dirty="0"/>
              <a:t>(</a:t>
            </a:r>
            <a:r>
              <a:rPr lang="cs-CZ" sz="2000" i="1" dirty="0" err="1"/>
              <a:t>Whittington</a:t>
            </a:r>
            <a:r>
              <a:rPr lang="cs-CZ" sz="2000" i="1" dirty="0"/>
              <a:t> P, et al.)</a:t>
            </a:r>
            <a:endParaRPr lang="cs-CZ" sz="2800" i="1" dirty="0"/>
          </a:p>
          <a:p>
            <a:pPr marL="285750" indent="-285750" defTabSz="717550">
              <a:spcBef>
                <a:spcPts val="600"/>
              </a:spcBef>
              <a:spcAft>
                <a:spcPts val="600"/>
              </a:spcAft>
              <a:buFont typeface="Arial" panose="020B0604020202020204" pitchFamily="34" charset="0"/>
              <a:buChar char="•"/>
              <a:tabLst>
                <a:tab pos="1971675" algn="l"/>
              </a:tabLst>
            </a:pPr>
            <a:r>
              <a:rPr lang="cs-CZ" sz="2800" dirty="0"/>
              <a:t>mortalita &gt;60 % navzdory léčbě </a:t>
            </a:r>
            <a:r>
              <a:rPr lang="cs-CZ" sz="2000" dirty="0"/>
              <a:t>u rozvinutých prenatálně neléčených forem (porod dítěte obvykle ve stádiu cirhózy)</a:t>
            </a:r>
          </a:p>
          <a:p>
            <a:pPr marL="285750" indent="-285750" defTabSz="717550">
              <a:spcBef>
                <a:spcPts val="600"/>
              </a:spcBef>
              <a:spcAft>
                <a:spcPts val="600"/>
              </a:spcAft>
              <a:buFont typeface="Arial" panose="020B0604020202020204" pitchFamily="34" charset="0"/>
              <a:buChar char="•"/>
              <a:tabLst>
                <a:tab pos="1971675" algn="l"/>
              </a:tabLst>
            </a:pPr>
            <a:r>
              <a:rPr lang="cs-CZ" sz="2800" dirty="0"/>
              <a:t>s pravděpodobností &gt;90 % vznikne při všech dalších těhotenstvích, pokud není těhotná léčena </a:t>
            </a:r>
            <a:r>
              <a:rPr lang="cs-CZ" sz="2800" dirty="0" err="1"/>
              <a:t>i.v</a:t>
            </a:r>
            <a:r>
              <a:rPr lang="cs-CZ" sz="2800" dirty="0"/>
              <a:t>. </a:t>
            </a:r>
            <a:r>
              <a:rPr lang="cs-CZ" sz="2800" dirty="0" err="1"/>
              <a:t>IgG</a:t>
            </a:r>
            <a:r>
              <a:rPr lang="cs-CZ" sz="2800" dirty="0"/>
              <a:t> </a:t>
            </a:r>
            <a:r>
              <a:rPr lang="cs-CZ" sz="2000" dirty="0"/>
              <a:t>(od 14(16). týdne gravidity) – absolutní indikace k podání, extrémně důležitá dg.</a:t>
            </a:r>
            <a:endParaRPr lang="cs-CZ" sz="2800" dirty="0"/>
          </a:p>
          <a:p>
            <a:pPr marL="285750" indent="-285750" defTabSz="717550">
              <a:spcBef>
                <a:spcPts val="600"/>
              </a:spcBef>
              <a:spcAft>
                <a:spcPts val="600"/>
              </a:spcAft>
              <a:buFont typeface="Arial" panose="020B0604020202020204" pitchFamily="34" charset="0"/>
              <a:buChar char="•"/>
              <a:tabLst>
                <a:tab pos="1971675" algn="l"/>
              </a:tabLst>
            </a:pPr>
            <a:r>
              <a:rPr lang="cs-CZ" sz="2000" dirty="0"/>
              <a:t>tato léčba těhotné vysoce efektivní, zabrání ve velké většině případů těžkému onemocnění, které se manifestuje jen jako minimální forma nemoci, dlouhodobé výsledky u prenatálně léčených dětí vynikající (první novorozenec po prenatální léčbě v ČR v HK 2014)</a:t>
            </a:r>
          </a:p>
        </p:txBody>
      </p:sp>
    </p:spTree>
    <p:extLst>
      <p:ext uri="{BB962C8B-B14F-4D97-AF65-F5344CB8AC3E}">
        <p14:creationId xmlns:p14="http://schemas.microsoft.com/office/powerpoint/2010/main" val="414516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a:solidFill>
                  <a:srgbClr val="007FC5"/>
                </a:solidFill>
                <a:cs typeface="Arial" pitchFamily="34" charset="0"/>
              </a:rPr>
              <a:t>Biochemický nález</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1268760"/>
            <a:ext cx="8352729" cy="4154984"/>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3200" dirty="0"/>
              <a:t>ALT, ALP v </a:t>
            </a:r>
            <a:r>
              <a:rPr lang="cs-CZ" sz="3200" dirty="0" err="1"/>
              <a:t>ref</a:t>
            </a:r>
            <a:r>
              <a:rPr lang="cs-CZ" sz="3200" dirty="0"/>
              <a:t>. rozmezí, AST 2,2 </a:t>
            </a:r>
            <a:r>
              <a:rPr lang="cs-CZ" sz="3200" dirty="0">
                <a:sym typeface="Symbol" panose="05050102010706020507" pitchFamily="18" charset="2"/>
              </a:rPr>
              <a:t>kat/l, GMT 4-6 kat/l</a:t>
            </a:r>
            <a:endParaRPr lang="cs-CZ" sz="3200" dirty="0"/>
          </a:p>
          <a:p>
            <a:pPr marL="285750" indent="-285750" defTabSz="717550">
              <a:spcBef>
                <a:spcPts val="600"/>
              </a:spcBef>
              <a:spcAft>
                <a:spcPts val="600"/>
              </a:spcAft>
              <a:buFont typeface="Arial" panose="020B0604020202020204" pitchFamily="34" charset="0"/>
              <a:buChar char="•"/>
              <a:tabLst>
                <a:tab pos="1971675" algn="l"/>
              </a:tabLst>
            </a:pPr>
            <a:r>
              <a:rPr lang="cs-CZ" sz="3200" dirty="0"/>
              <a:t>Celkový protein 45 g/l, albumin 25 g/l</a:t>
            </a:r>
          </a:p>
          <a:p>
            <a:pPr marL="285750" indent="-285750" defTabSz="717550">
              <a:spcBef>
                <a:spcPts val="600"/>
              </a:spcBef>
              <a:spcAft>
                <a:spcPts val="600"/>
              </a:spcAft>
              <a:buFont typeface="Arial" panose="020B0604020202020204" pitchFamily="34" charset="0"/>
              <a:buChar char="•"/>
              <a:tabLst>
                <a:tab pos="1971675" algn="l"/>
              </a:tabLst>
            </a:pPr>
            <a:r>
              <a:rPr lang="cs-CZ" sz="3200" dirty="0"/>
              <a:t>porucha krevní srážlivosti</a:t>
            </a:r>
          </a:p>
          <a:p>
            <a:pPr marL="285750" indent="-285750" defTabSz="717550">
              <a:spcBef>
                <a:spcPts val="600"/>
              </a:spcBef>
              <a:spcAft>
                <a:spcPts val="600"/>
              </a:spcAft>
              <a:buFont typeface="Arial" panose="020B0604020202020204" pitchFamily="34" charset="0"/>
              <a:buChar char="•"/>
              <a:tabLst>
                <a:tab pos="1971675" algn="l"/>
              </a:tabLst>
            </a:pPr>
            <a:r>
              <a:rPr lang="cs-CZ" sz="3200" dirty="0"/>
              <a:t>Minimální konjugovaná </a:t>
            </a:r>
            <a:r>
              <a:rPr lang="cs-CZ" sz="3200" dirty="0" err="1"/>
              <a:t>hyperbilirubinémie</a:t>
            </a:r>
            <a:r>
              <a:rPr lang="cs-CZ" sz="3200" dirty="0"/>
              <a:t> (13 </a:t>
            </a:r>
            <a:r>
              <a:rPr lang="cs-CZ" sz="3200" dirty="0">
                <a:sym typeface="Symbol" panose="05050102010706020507" pitchFamily="18" charset="2"/>
              </a:rPr>
              <a:t>mol/l)</a:t>
            </a:r>
            <a:endParaRPr lang="cs-CZ" sz="3200" dirty="0"/>
          </a:p>
          <a:p>
            <a:pPr marL="285750" indent="-285750" defTabSz="717550">
              <a:spcBef>
                <a:spcPts val="600"/>
              </a:spcBef>
              <a:spcAft>
                <a:spcPts val="600"/>
              </a:spcAft>
              <a:buFont typeface="Arial" panose="020B0604020202020204" pitchFamily="34" charset="0"/>
              <a:buChar char="•"/>
              <a:tabLst>
                <a:tab pos="1971675" algn="l"/>
              </a:tabLst>
            </a:pPr>
            <a:r>
              <a:rPr lang="el-GR" sz="3200" dirty="0"/>
              <a:t>α</a:t>
            </a:r>
            <a:r>
              <a:rPr lang="cs-CZ" sz="3200" baseline="-25000" dirty="0"/>
              <a:t>1</a:t>
            </a:r>
            <a:r>
              <a:rPr lang="cs-CZ" sz="3200" dirty="0"/>
              <a:t>-fetoprotein </a:t>
            </a:r>
            <a:r>
              <a:rPr lang="cs-CZ" sz="2400" dirty="0">
                <a:sym typeface="Symbol" panose="05050102010706020507" pitchFamily="18" charset="2"/>
              </a:rPr>
              <a:t></a:t>
            </a:r>
            <a:r>
              <a:rPr lang="cs-CZ" sz="3200" dirty="0">
                <a:sym typeface="Symbol" panose="05050102010706020507" pitchFamily="18" charset="2"/>
              </a:rPr>
              <a:t> (200 000 </a:t>
            </a:r>
            <a:r>
              <a:rPr lang="cs-CZ" sz="3200" dirty="0" err="1">
                <a:sym typeface="Symbol" panose="05050102010706020507" pitchFamily="18" charset="2"/>
              </a:rPr>
              <a:t>kU</a:t>
            </a:r>
            <a:r>
              <a:rPr lang="cs-CZ" sz="3200" dirty="0">
                <a:sym typeface="Symbol" panose="05050102010706020507" pitchFamily="18" charset="2"/>
              </a:rPr>
              <a:t>/l)</a:t>
            </a:r>
            <a:endParaRPr lang="cs-CZ" sz="3200" dirty="0"/>
          </a:p>
        </p:txBody>
      </p:sp>
    </p:spTree>
    <p:extLst>
      <p:ext uri="{BB962C8B-B14F-4D97-AF65-F5344CB8AC3E}">
        <p14:creationId xmlns:p14="http://schemas.microsoft.com/office/powerpoint/2010/main" val="3765768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39" y="980728"/>
            <a:ext cx="8594761" cy="139015"/>
          </a:xfrm>
          <a:prstGeom prst="rect">
            <a:avLst/>
          </a:prstGeom>
        </p:spPr>
      </p:pic>
      <p:sp>
        <p:nvSpPr>
          <p:cNvPr id="2" name="Nadpis 1"/>
          <p:cNvSpPr>
            <a:spLocks noGrp="1"/>
          </p:cNvSpPr>
          <p:nvPr>
            <p:ph type="ctrTitle"/>
          </p:nvPr>
        </p:nvSpPr>
        <p:spPr>
          <a:xfrm>
            <a:off x="539750" y="188640"/>
            <a:ext cx="7772400" cy="720080"/>
          </a:xfrm>
        </p:spPr>
        <p:txBody>
          <a:bodyPr lIns="0" tIns="0" rIns="0" bIns="0">
            <a:noAutofit/>
          </a:bodyPr>
          <a:lstStyle/>
          <a:p>
            <a:pPr algn="l"/>
            <a:r>
              <a:rPr lang="cs-CZ" sz="3200" b="1" dirty="0" err="1">
                <a:solidFill>
                  <a:srgbClr val="007FC5"/>
                </a:solidFill>
                <a:cs typeface="Arial" pitchFamily="34" charset="0"/>
              </a:rPr>
              <a:t>Markery</a:t>
            </a:r>
            <a:r>
              <a:rPr lang="cs-CZ" sz="3200" b="1" dirty="0">
                <a:solidFill>
                  <a:srgbClr val="007FC5"/>
                </a:solidFill>
                <a:cs typeface="Arial" pitchFamily="34" charset="0"/>
              </a:rPr>
              <a:t> metabolismu železa</a:t>
            </a:r>
          </a:p>
        </p:txBody>
      </p:sp>
      <p:pic>
        <p:nvPicPr>
          <p:cNvPr id="18" name="Obrázek 17"/>
          <p:cNvPicPr>
            <a:picLocks noChangeAspect="1"/>
          </p:cNvPicPr>
          <p:nvPr/>
        </p:nvPicPr>
        <p:blipFill rotWithShape="1">
          <a:blip r:embed="rId4" cstate="print">
            <a:extLst>
              <a:ext uri="{28A0092B-C50C-407E-A947-70E740481C1C}">
                <a14:useLocalDpi xmlns:a14="http://schemas.microsoft.com/office/drawing/2010/main" val="0"/>
              </a:ext>
            </a:extLst>
          </a:blip>
          <a:srcRect l="-7759" r="-7759"/>
          <a:stretch/>
        </p:blipFill>
        <p:spPr>
          <a:xfrm>
            <a:off x="-535250" y="6379143"/>
            <a:ext cx="7735050" cy="141532"/>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575" y="6376658"/>
            <a:ext cx="632425" cy="144017"/>
          </a:xfrm>
          <a:prstGeom prst="rect">
            <a:avLst/>
          </a:prstGeom>
        </p:spPr>
      </p:pic>
      <p:pic>
        <p:nvPicPr>
          <p:cNvPr id="10" name="Picture 2" descr="G:\!!Prace\Loga\_logo FN HK.png"/>
          <p:cNvPicPr>
            <a:picLocks noChangeAspect="1" noChangeArrowheads="1"/>
          </p:cNvPicPr>
          <p:nvPr/>
        </p:nvPicPr>
        <p:blipFill>
          <a:blip r:embed="rId6" cstate="print"/>
          <a:srcRect/>
          <a:stretch>
            <a:fillRect/>
          </a:stretch>
        </p:blipFill>
        <p:spPr bwMode="auto">
          <a:xfrm>
            <a:off x="6768244" y="5934585"/>
            <a:ext cx="792000" cy="804200"/>
          </a:xfrm>
          <a:prstGeom prst="rect">
            <a:avLst/>
          </a:prstGeom>
          <a:noFill/>
        </p:spPr>
      </p:pic>
      <p:pic>
        <p:nvPicPr>
          <p:cNvPr id="28" name="Picture 2" descr="VÃ½sledek obrÃ¡zku pro logo lfhk">
            <a:extLst>
              <a:ext uri="{FF2B5EF4-FFF2-40B4-BE49-F238E27FC236}">
                <a16:creationId xmlns:a16="http://schemas.microsoft.com/office/drawing/2014/main" id="{FDF040C2-580C-41BC-B9FF-41A637676B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5885" y="5934585"/>
            <a:ext cx="800797" cy="804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7552213-5834-49A6-9190-AA009D88B3C4}"/>
              </a:ext>
            </a:extLst>
          </p:cNvPr>
          <p:cNvSpPr txBox="1"/>
          <p:nvPr/>
        </p:nvSpPr>
        <p:spPr>
          <a:xfrm>
            <a:off x="539750" y="1268760"/>
            <a:ext cx="8352729" cy="2277547"/>
          </a:xfrm>
          <a:prstGeom prst="rect">
            <a:avLst/>
          </a:prstGeom>
          <a:noFill/>
        </p:spPr>
        <p:txBody>
          <a:bodyPr wrap="square" rtlCol="0">
            <a:spAutoFit/>
          </a:bodyPr>
          <a:lstStyle/>
          <a:p>
            <a:pPr marL="285750" indent="-285750" defTabSz="717550">
              <a:spcBef>
                <a:spcPts val="600"/>
              </a:spcBef>
              <a:spcAft>
                <a:spcPts val="600"/>
              </a:spcAft>
              <a:buFont typeface="Arial" panose="020B0604020202020204" pitchFamily="34" charset="0"/>
              <a:buChar char="•"/>
              <a:tabLst>
                <a:tab pos="1971675" algn="l"/>
              </a:tabLst>
            </a:pPr>
            <a:r>
              <a:rPr lang="cs-CZ" sz="2800" dirty="0"/>
              <a:t>transferin 1 g/l (</a:t>
            </a:r>
            <a:r>
              <a:rPr lang="cs-CZ" sz="2800" dirty="0">
                <a:sym typeface="Symbol" panose="05050102010706020507" pitchFamily="18" charset="2"/>
              </a:rPr>
              <a:t>)</a:t>
            </a:r>
          </a:p>
          <a:p>
            <a:pPr marL="285750" indent="-285750" defTabSz="717550">
              <a:spcBef>
                <a:spcPts val="600"/>
              </a:spcBef>
              <a:spcAft>
                <a:spcPts val="600"/>
              </a:spcAft>
              <a:buFont typeface="Arial" panose="020B0604020202020204" pitchFamily="34" charset="0"/>
              <a:buChar char="•"/>
              <a:tabLst>
                <a:tab pos="1971675" algn="l"/>
              </a:tabLst>
            </a:pPr>
            <a:r>
              <a:rPr lang="cs-CZ" sz="2800" dirty="0">
                <a:sym typeface="Symbol" panose="05050102010706020507" pitchFamily="18" charset="2"/>
              </a:rPr>
              <a:t>sérové železo 15,6 mol/l (N)</a:t>
            </a:r>
            <a:r>
              <a:rPr lang="cs-CZ" sz="2800" dirty="0">
                <a:solidFill>
                  <a:srgbClr val="C20E1A"/>
                </a:solidFill>
                <a:sym typeface="Symbol" panose="05050102010706020507" pitchFamily="18" charset="2"/>
              </a:rPr>
              <a:t> </a:t>
            </a:r>
            <a:endParaRPr lang="cs-CZ" sz="2800" dirty="0">
              <a:sym typeface="Symbol" panose="05050102010706020507" pitchFamily="18" charset="2"/>
            </a:endParaRPr>
          </a:p>
          <a:p>
            <a:pPr marL="285750" indent="-285750" defTabSz="717550">
              <a:spcBef>
                <a:spcPts val="600"/>
              </a:spcBef>
              <a:spcAft>
                <a:spcPts val="600"/>
              </a:spcAft>
              <a:buFont typeface="Arial" panose="020B0604020202020204" pitchFamily="34" charset="0"/>
              <a:buChar char="•"/>
              <a:tabLst>
                <a:tab pos="1971675" algn="l"/>
              </a:tabLst>
            </a:pPr>
            <a:r>
              <a:rPr lang="cs-CZ" sz="2800" dirty="0">
                <a:sym typeface="Symbol" panose="05050102010706020507" pitchFamily="18" charset="2"/>
              </a:rPr>
              <a:t>saturace 1,0, o měsíc později 0,71</a:t>
            </a:r>
          </a:p>
          <a:p>
            <a:pPr marL="285750" indent="-285750" defTabSz="717550">
              <a:spcBef>
                <a:spcPts val="600"/>
              </a:spcBef>
              <a:spcAft>
                <a:spcPts val="600"/>
              </a:spcAft>
              <a:buFont typeface="Arial" panose="020B0604020202020204" pitchFamily="34" charset="0"/>
              <a:buChar char="•"/>
              <a:tabLst>
                <a:tab pos="1971675" algn="l"/>
              </a:tabLst>
            </a:pPr>
            <a:r>
              <a:rPr lang="cs-CZ" sz="2800" dirty="0"/>
              <a:t>feritin 1280 </a:t>
            </a:r>
            <a:r>
              <a:rPr lang="cs-CZ" sz="2800" dirty="0">
                <a:sym typeface="Symbol" panose="05050102010706020507" pitchFamily="18" charset="2"/>
              </a:rPr>
              <a:t>g/l (), o měsíc později 211(N)</a:t>
            </a:r>
            <a:endParaRPr lang="cs-CZ" sz="2800" dirty="0"/>
          </a:p>
        </p:txBody>
      </p:sp>
    </p:spTree>
    <p:extLst>
      <p:ext uri="{BB962C8B-B14F-4D97-AF65-F5344CB8AC3E}">
        <p14:creationId xmlns:p14="http://schemas.microsoft.com/office/powerpoint/2010/main" val="2814928992"/>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19491</TotalTime>
  <Words>1254</Words>
  <Application>Microsoft Office PowerPoint</Application>
  <PresentationFormat>Předvádění na obrazovce (4:3)</PresentationFormat>
  <Paragraphs>139</Paragraphs>
  <Slides>25</Slides>
  <Notes>23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25</vt:i4>
      </vt:variant>
    </vt:vector>
  </HeadingPairs>
  <TitlesOfParts>
    <vt:vector size="29" baseType="lpstr">
      <vt:lpstr>Arial</vt:lpstr>
      <vt:lpstr>Calibri</vt:lpstr>
      <vt:lpstr>Symbol</vt:lpstr>
      <vt:lpstr>Motiv sady Office</vt:lpstr>
      <vt:lpstr>Novorozenecká hemochromatóza a Hiratova choroba - kazuistiky</vt:lpstr>
      <vt:lpstr>Kazuistika I</vt:lpstr>
      <vt:lpstr>Gestační alloimunní onemocnění jater</vt:lpstr>
      <vt:lpstr>GALD-NH</vt:lpstr>
      <vt:lpstr>Kazuistika I</vt:lpstr>
      <vt:lpstr>Prezentace aplikace PowerPoint</vt:lpstr>
      <vt:lpstr>Gestační alloimunní onemocnění jater</vt:lpstr>
      <vt:lpstr>Biochemický nález</vt:lpstr>
      <vt:lpstr>Markery metabolismu železa</vt:lpstr>
      <vt:lpstr>Kazuistika I</vt:lpstr>
      <vt:lpstr>Kazuistika II</vt:lpstr>
      <vt:lpstr>Kazuistika II</vt:lpstr>
      <vt:lpstr>Kazuistika II – inzulinom?</vt:lpstr>
      <vt:lpstr>Kazuistika II – autoimunita?</vt:lpstr>
      <vt:lpstr>Princip onemocnění</vt:lpstr>
      <vt:lpstr>Hiratova nemoc</vt:lpstr>
      <vt:lpstr>Kazuistika II</vt:lpstr>
      <vt:lpstr>Časový průběh onemocnění</vt:lpstr>
      <vt:lpstr>Kazuistika III</vt:lpstr>
      <vt:lpstr>Biochemické vyšetření</vt:lpstr>
      <vt:lpstr>Kazuistika III</vt:lpstr>
      <vt:lpstr>Kazuistika III</vt:lpstr>
      <vt:lpstr>Příčiny přesunu fosfátů do ICT</vt:lpstr>
      <vt:lpstr>Hypofosfatémie u respirační alkalózy</vt:lpstr>
      <vt:lpstr>Závěr</vt:lpstr>
    </vt:vector>
  </TitlesOfParts>
  <Company>FNHK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kopecji1</dc:creator>
  <cp:lastModifiedBy>Hyšpler Radomír</cp:lastModifiedBy>
  <cp:revision>746</cp:revision>
  <cp:lastPrinted>2018-04-10T13:13:43Z</cp:lastPrinted>
  <dcterms:created xsi:type="dcterms:W3CDTF">2017-12-19T08:01:14Z</dcterms:created>
  <dcterms:modified xsi:type="dcterms:W3CDTF">2022-06-15T13:26:30Z</dcterms:modified>
</cp:coreProperties>
</file>