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ebp" ContentType="image/webp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6"/>
  </p:notesMasterIdLst>
  <p:handoutMasterIdLst>
    <p:handoutMasterId r:id="rId27"/>
  </p:handoutMasterIdLst>
  <p:sldIdLst>
    <p:sldId id="308" r:id="rId2"/>
    <p:sldId id="297" r:id="rId3"/>
    <p:sldId id="256" r:id="rId4"/>
    <p:sldId id="289" r:id="rId5"/>
    <p:sldId id="286" r:id="rId6"/>
    <p:sldId id="305" r:id="rId7"/>
    <p:sldId id="304" r:id="rId8"/>
    <p:sldId id="306" r:id="rId9"/>
    <p:sldId id="276" r:id="rId10"/>
    <p:sldId id="307" r:id="rId11"/>
    <p:sldId id="299" r:id="rId12"/>
    <p:sldId id="266" r:id="rId13"/>
    <p:sldId id="288" r:id="rId14"/>
    <p:sldId id="265" r:id="rId15"/>
    <p:sldId id="294" r:id="rId16"/>
    <p:sldId id="303" r:id="rId17"/>
    <p:sldId id="272" r:id="rId18"/>
    <p:sldId id="257" r:id="rId19"/>
    <p:sldId id="300" r:id="rId20"/>
    <p:sldId id="291" r:id="rId21"/>
    <p:sldId id="295" r:id="rId22"/>
    <p:sldId id="285" r:id="rId23"/>
    <p:sldId id="274" r:id="rId24"/>
    <p:sldId id="309" r:id="rId25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Výchozí oddíl" id="{8184A7A5-64F0-4213-A926-EDA6D53F8131}">
          <p14:sldIdLst>
            <p14:sldId id="308"/>
            <p14:sldId id="297"/>
            <p14:sldId id="256"/>
            <p14:sldId id="289"/>
            <p14:sldId id="286"/>
            <p14:sldId id="305"/>
            <p14:sldId id="304"/>
            <p14:sldId id="306"/>
            <p14:sldId id="276"/>
            <p14:sldId id="307"/>
            <p14:sldId id="299"/>
            <p14:sldId id="266"/>
            <p14:sldId id="288"/>
            <p14:sldId id="265"/>
            <p14:sldId id="294"/>
            <p14:sldId id="303"/>
            <p14:sldId id="272"/>
            <p14:sldId id="257"/>
            <p14:sldId id="300"/>
            <p14:sldId id="291"/>
            <p14:sldId id="295"/>
            <p14:sldId id="285"/>
          </p14:sldIdLst>
        </p14:section>
        <p14:section name="Oddíl bez názvu" id="{9B04A4B1-458A-41E9-81C2-B3134953E315}">
          <p14:sldIdLst>
            <p14:sldId id="274"/>
            <p14:sldId id="309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308" autoAdjust="0"/>
    <p:restoredTop sz="80702" autoAdjust="0"/>
  </p:normalViewPr>
  <p:slideViewPr>
    <p:cSldViewPr snapToGrid="0">
      <p:cViewPr varScale="1">
        <p:scale>
          <a:sx n="89" d="100"/>
          <a:sy n="89" d="100"/>
        </p:scale>
        <p:origin x="1332" y="7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handoutMaster" Target="handoutMasters/handoutMaster1.xml"/><Relationship Id="rId30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E832267-44E3-47C2-9EF4-D73F236E2672}" type="datetimeFigureOut">
              <a:rPr lang="cs-CZ" smtClean="0"/>
              <a:t>15.06.2022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26A2B9F-2170-4B29-8898-2FF982515D6D}" type="slidenum">
              <a:rPr lang="cs-CZ" smtClean="0"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EB9CADC-5A2F-4804-890F-BD0530AE5CE6}" type="datetimeFigureOut">
              <a:rPr lang="cs-CZ" smtClean="0"/>
              <a:pPr/>
              <a:t>15.06.2022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5796872-80A3-43F9-A13B-D7B15C9639BB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8105812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5796872-80A3-43F9-A13B-D7B15C9639BB}" type="slidenum">
              <a:rPr lang="cs-CZ" smtClean="0"/>
              <a:pPr/>
              <a:t>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7334990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5796872-80A3-43F9-A13B-D7B15C9639BB}" type="slidenum">
              <a:rPr lang="cs-CZ" smtClean="0"/>
              <a:pPr/>
              <a:t>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450455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err="1"/>
              <a:t>Digitalní</a:t>
            </a:r>
            <a:r>
              <a:rPr lang="cs-CZ" dirty="0"/>
              <a:t> diagnostika – </a:t>
            </a:r>
            <a:r>
              <a:rPr lang="cs-CZ" dirty="0" err="1"/>
              <a:t>machine</a:t>
            </a:r>
            <a:r>
              <a:rPr lang="cs-CZ" dirty="0"/>
              <a:t> learning, umělá inteligence, big data, SW </a:t>
            </a:r>
            <a:r>
              <a:rPr lang="cs-CZ" dirty="0" err="1"/>
              <a:t>softweary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5796872-80A3-43F9-A13B-D7B15C9639BB}" type="slidenum">
              <a:rPr lang="cs-CZ" smtClean="0"/>
              <a:pPr/>
              <a:t>13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8599560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5796872-80A3-43F9-A13B-D7B15C9639BB}" type="slidenum">
              <a:rPr lang="cs-CZ" smtClean="0"/>
              <a:t>17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6715392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5796872-80A3-43F9-A13B-D7B15C9639BB}" type="slidenum">
              <a:rPr lang="cs-CZ" smtClean="0"/>
              <a:pPr/>
              <a:t>18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6106796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6329BCC-244B-4D4F-BB94-E1923E2217E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F6EB9F2B-83D2-4AA5-8CD1-3B043107A9C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C865063A-81E3-46F5-A7E9-7CD549DA23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3B0688-662E-4D33-ACBC-B347A1ED9A76}" type="datetimeFigureOut">
              <a:rPr lang="cs-CZ" smtClean="0"/>
              <a:pPr/>
              <a:t>15.06.2022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16598ADB-19AE-4906-96E1-CD13134F98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D3AD4B00-89EA-4807-ABDE-C9A3C49BF0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B5138A-01F8-4974-A89D-12CCE69A8BBF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705998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60D4D48-161D-4552-8EA3-608B210B32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3AE5DEF2-7B3E-48E5-954F-6DD0803C2F1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81FFF54D-0259-463E-AB1C-24CFE12446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3B0688-662E-4D33-ACBC-B347A1ED9A76}" type="datetimeFigureOut">
              <a:rPr lang="cs-CZ" smtClean="0"/>
              <a:pPr/>
              <a:t>15.06.2022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FAE20B7B-1802-4DED-A3C1-301C131D71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B5E1E4BE-5142-4A97-8042-896E1D3CF6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B5138A-01F8-4974-A89D-12CCE69A8BBF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947326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>
            <a:extLst>
              <a:ext uri="{FF2B5EF4-FFF2-40B4-BE49-F238E27FC236}">
                <a16:creationId xmlns:a16="http://schemas.microsoft.com/office/drawing/2014/main" id="{F1A0D19C-5AAD-4FFA-9318-1FCF97D859A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E66151DB-DDA5-4E1F-9AA5-5B6A56FF3DF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2289EC24-CC52-4BB6-A5DB-A49AEAD79C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3B0688-662E-4D33-ACBC-B347A1ED9A76}" type="datetimeFigureOut">
              <a:rPr lang="cs-CZ" smtClean="0"/>
              <a:pPr/>
              <a:t>15.06.2022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581506C2-A6C6-4FBA-8D04-43A9931F91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74E0A60B-1200-4B98-B258-5E79799C34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B5138A-01F8-4974-A89D-12CCE69A8BBF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006838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45424A5-B007-4B70-9AA6-DBA60065FF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969913EB-F2A2-415F-B1BB-13F64CB5A33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DE74DAFB-A9D3-4ABE-9459-8462DB45DE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3B0688-662E-4D33-ACBC-B347A1ED9A76}" type="datetimeFigureOut">
              <a:rPr lang="cs-CZ" smtClean="0"/>
              <a:pPr/>
              <a:t>15.06.2022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1F93DE23-8FF3-477F-ABCA-D9155DD36A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F56C51F4-60D3-4888-B914-6215EBED57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B5138A-01F8-4974-A89D-12CCE69A8BBF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792724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EF95A0A-EB72-44EB-BCF8-8C542B045F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581856DB-0C4C-417C-B6DB-6022D21C07B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B625E252-7E8C-4A0A-8C4E-998B77026E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3B0688-662E-4D33-ACBC-B347A1ED9A76}" type="datetimeFigureOut">
              <a:rPr lang="cs-CZ" smtClean="0"/>
              <a:pPr/>
              <a:t>15.06.2022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47AEE1AE-7DFA-4D1A-A237-FAA7A045F4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0AEDE3F2-4B6F-41B5-A4CB-AB4856A0F4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B5138A-01F8-4974-A89D-12CCE69A8BBF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441511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220C654-6981-4616-9653-C83EBC4AB0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E7815A77-5B6F-4956-9B1E-82E5878F432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1606201E-33A9-4FE9-9657-9FE48520404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291D0107-EE17-47AC-9AD1-ADC348C878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3B0688-662E-4D33-ACBC-B347A1ED9A76}" type="datetimeFigureOut">
              <a:rPr lang="cs-CZ" smtClean="0"/>
              <a:pPr/>
              <a:t>15.06.2022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CCD8E835-F3AF-4405-B97E-BBE37D9BAD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EA361CB8-EDD1-4CC9-ACC6-5E2BB6676F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B5138A-01F8-4974-A89D-12CCE69A8BBF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328958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34B9FD9-D4A4-41B5-B547-36B83BFF7E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9EBF79D7-C2F1-4E63-9C4C-810C888A409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0DD5DA4D-7A6C-4473-BC1E-B0638DAEBE0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text 4">
            <a:extLst>
              <a:ext uri="{FF2B5EF4-FFF2-40B4-BE49-F238E27FC236}">
                <a16:creationId xmlns:a16="http://schemas.microsoft.com/office/drawing/2014/main" id="{52ABEE03-AA90-45F1-9B80-EC2D2BA87EB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6" name="Zástupný obsah 5">
            <a:extLst>
              <a:ext uri="{FF2B5EF4-FFF2-40B4-BE49-F238E27FC236}">
                <a16:creationId xmlns:a16="http://schemas.microsoft.com/office/drawing/2014/main" id="{37687EC0-771B-4A92-861C-39F77998F67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>
            <a:extLst>
              <a:ext uri="{FF2B5EF4-FFF2-40B4-BE49-F238E27FC236}">
                <a16:creationId xmlns:a16="http://schemas.microsoft.com/office/drawing/2014/main" id="{6CCB9560-5B14-48CF-9DE6-96F70D9143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3B0688-662E-4D33-ACBC-B347A1ED9A76}" type="datetimeFigureOut">
              <a:rPr lang="cs-CZ" smtClean="0"/>
              <a:pPr/>
              <a:t>15.06.2022</a:t>
            </a:fld>
            <a:endParaRPr lang="cs-CZ"/>
          </a:p>
        </p:txBody>
      </p:sp>
      <p:sp>
        <p:nvSpPr>
          <p:cNvPr id="8" name="Zástupný symbol pro zápatí 7">
            <a:extLst>
              <a:ext uri="{FF2B5EF4-FFF2-40B4-BE49-F238E27FC236}">
                <a16:creationId xmlns:a16="http://schemas.microsoft.com/office/drawing/2014/main" id="{4F001945-FC8F-40CA-BB4E-09E1EBE2C3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>
            <a:extLst>
              <a:ext uri="{FF2B5EF4-FFF2-40B4-BE49-F238E27FC236}">
                <a16:creationId xmlns:a16="http://schemas.microsoft.com/office/drawing/2014/main" id="{C2E2D791-1A2F-4DDC-AF30-FB14B2231C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B5138A-01F8-4974-A89D-12CCE69A8BBF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059732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B6F8A01-F46D-43CB-BFB1-EC523C7480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>
            <a:extLst>
              <a:ext uri="{FF2B5EF4-FFF2-40B4-BE49-F238E27FC236}">
                <a16:creationId xmlns:a16="http://schemas.microsoft.com/office/drawing/2014/main" id="{C58C4089-C6C4-4F75-B58E-D8ED5F1002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3B0688-662E-4D33-ACBC-B347A1ED9A76}" type="datetimeFigureOut">
              <a:rPr lang="cs-CZ" smtClean="0"/>
              <a:pPr/>
              <a:t>15.06.2022</a:t>
            </a:fld>
            <a:endParaRPr lang="cs-CZ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19FA6F8A-57D7-40AC-928A-DD3CD9E592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D0E7DB97-AC32-412D-8A2D-7A71935B38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B5138A-01F8-4974-A89D-12CCE69A8BBF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822943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>
            <a:extLst>
              <a:ext uri="{FF2B5EF4-FFF2-40B4-BE49-F238E27FC236}">
                <a16:creationId xmlns:a16="http://schemas.microsoft.com/office/drawing/2014/main" id="{DEB94507-25C5-4DA3-AA21-2B404F259E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3B0688-662E-4D33-ACBC-B347A1ED9A76}" type="datetimeFigureOut">
              <a:rPr lang="cs-CZ" smtClean="0"/>
              <a:pPr/>
              <a:t>15.06.2022</a:t>
            </a:fld>
            <a:endParaRPr lang="cs-CZ"/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77AAF4FD-594B-46C8-80FE-974A918573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55F0CD58-EB16-4030-84E5-E94B586E11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B5138A-01F8-4974-A89D-12CCE69A8BBF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322285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FD992C4-5B4B-438F-A532-508FB771F1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6493212C-D0C1-4D98-A18C-3711BE9F16C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5655123B-95AC-4837-967E-A445A94D7C5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FAA152B2-9B83-487E-A490-470F15E8FE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3B0688-662E-4D33-ACBC-B347A1ED9A76}" type="datetimeFigureOut">
              <a:rPr lang="cs-CZ" smtClean="0"/>
              <a:pPr/>
              <a:t>15.06.2022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EEA40EB7-630B-4908-8876-F092A57346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7A189DE9-ED03-4808-8A8A-1273545F80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B5138A-01F8-4974-A89D-12CCE69A8BBF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990409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E5F4859-C4C6-41CA-BC64-366BB8893B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obrázku 2">
            <a:extLst>
              <a:ext uri="{FF2B5EF4-FFF2-40B4-BE49-F238E27FC236}">
                <a16:creationId xmlns:a16="http://schemas.microsoft.com/office/drawing/2014/main" id="{41CBB8B9-E531-40B7-B469-F3EFEB1BA68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DFECFA7A-24DE-4BCD-B0CA-63E247DE967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D167086B-5CBD-4734-8CA5-0DD10E48D1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3B0688-662E-4D33-ACBC-B347A1ED9A76}" type="datetimeFigureOut">
              <a:rPr lang="cs-CZ" smtClean="0"/>
              <a:pPr/>
              <a:t>15.06.2022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CA2FB7DE-5568-48FA-87DE-AA2B7B3CCA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000BC17D-BEA1-453B-A72D-C0357AA3BD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B5138A-01F8-4974-A89D-12CCE69A8BBF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689808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nadpis 1">
            <a:extLst>
              <a:ext uri="{FF2B5EF4-FFF2-40B4-BE49-F238E27FC236}">
                <a16:creationId xmlns:a16="http://schemas.microsoft.com/office/drawing/2014/main" id="{25B52E37-0417-4A43-8D7B-2F2CD4F328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505BEC16-8412-49D3-9F77-ED735AA1837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B852A060-5DB3-4A8D-A8A3-E760C23BF1D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3B0688-662E-4D33-ACBC-B347A1ED9A76}" type="datetimeFigureOut">
              <a:rPr lang="cs-CZ" smtClean="0"/>
              <a:pPr/>
              <a:t>15.06.2022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96C816F5-BE74-4CB9-BD6A-77BD58DCD2E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EF90C6D7-3417-4E7C-B2EE-E05289065EF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B5138A-01F8-4974-A89D-12CCE69A8BBF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313687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webp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0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jpg"/><Relationship Id="rId4" Type="http://schemas.openxmlformats.org/officeDocument/2006/relationships/image" Target="../media/image4.jp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eflm.eu/" TargetMode="External"/><Relationship Id="rId2" Type="http://schemas.openxmlformats.org/officeDocument/2006/relationships/hyperlink" Target="http://www.eacademy.ifcc.org/" TargetMode="Externa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gif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C13F7DD-7CEB-C08C-7AAD-E088CE5DA8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/>
              <a:t>Digitální klinická laboratoř- blízká budoucnost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3C410150-9C56-9365-807D-CA8442A8278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 Bedřich Friedecký</a:t>
            </a:r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pPr marL="0" indent="0">
              <a:buNone/>
            </a:pPr>
            <a:r>
              <a:rPr lang="cs-CZ" sz="2000" dirty="0"/>
              <a:t>Meziregionální </a:t>
            </a:r>
            <a:r>
              <a:rPr lang="cs-CZ" sz="2000"/>
              <a:t>seminář Jindřichův Hradec</a:t>
            </a:r>
            <a:endParaRPr lang="cs-CZ" sz="2000" dirty="0"/>
          </a:p>
          <a:p>
            <a:pPr marL="0" indent="0">
              <a:buNone/>
            </a:pPr>
            <a:r>
              <a:rPr lang="cs-CZ" sz="2000" dirty="0"/>
              <a:t>16.června 2022</a:t>
            </a:r>
          </a:p>
          <a:p>
            <a:endParaRPr lang="cs-CZ" dirty="0"/>
          </a:p>
          <a:p>
            <a:endParaRPr lang="cs-CZ" dirty="0"/>
          </a:p>
          <a:p>
            <a:endParaRPr lang="cs-CZ" dirty="0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8E2E1927-166D-A7D8-F3FC-C2992ECD4A7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4796" y="1581373"/>
            <a:ext cx="5978766" cy="52766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686511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9F0BAFB-007E-788A-0397-2E539231E8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2800" b="1" dirty="0"/>
              <a:t>Big data, referenční intervaly, PCA metody-shluková analýza. CALIPER Kanada, </a:t>
            </a:r>
            <a:r>
              <a:rPr lang="cs-CZ" sz="2800" b="1"/>
              <a:t>EuBIVAS</a:t>
            </a:r>
            <a:endParaRPr lang="cs-CZ" sz="2800" b="1" dirty="0"/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6213BDC6-2DA1-80AE-9596-9BA53A5F362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/>
              <a:t>Referenční intervaly CALIPER</a:t>
            </a:r>
          </a:p>
        </p:txBody>
      </p:sp>
      <p:pic>
        <p:nvPicPr>
          <p:cNvPr id="5" name="Zástupný obsah 4">
            <a:extLst>
              <a:ext uri="{FF2B5EF4-FFF2-40B4-BE49-F238E27FC236}">
                <a16:creationId xmlns:a16="http://schemas.microsoft.com/office/drawing/2014/main" id="{0C46CD11-126C-D2E5-2ED4-DE0C230AD63E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4479" y="2505075"/>
            <a:ext cx="4908404" cy="3684588"/>
          </a:xfrm>
        </p:spPr>
      </p:pic>
      <p:sp>
        <p:nvSpPr>
          <p:cNvPr id="4" name="Zástupný text 3">
            <a:extLst>
              <a:ext uri="{FF2B5EF4-FFF2-40B4-BE49-F238E27FC236}">
                <a16:creationId xmlns:a16="http://schemas.microsoft.com/office/drawing/2014/main" id="{5B039C6D-151A-A89C-15E1-61E16C0F98B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cs-CZ" dirty="0"/>
              <a:t>Vliv BMI a pohybového režimu na rutinní analyty </a:t>
            </a:r>
            <a:r>
              <a:rPr lang="cs-CZ"/>
              <a:t>krevního séra</a:t>
            </a:r>
          </a:p>
        </p:txBody>
      </p:sp>
      <p:pic>
        <p:nvPicPr>
          <p:cNvPr id="8" name="Zástupný obsah 7">
            <a:extLst>
              <a:ext uri="{FF2B5EF4-FFF2-40B4-BE49-F238E27FC236}">
                <a16:creationId xmlns:a16="http://schemas.microsoft.com/office/drawing/2014/main" id="{E29C0611-B84A-CF79-3CFD-77251D051976}"/>
              </a:ext>
            </a:extLst>
          </p:cNvPr>
          <p:cNvPicPr>
            <a:picLocks noGrp="1" noChangeAspect="1"/>
          </p:cNvPicPr>
          <p:nvPr>
            <p:ph sz="quarter" idx="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27200" y="2505075"/>
            <a:ext cx="4073187" cy="3684588"/>
          </a:xfrm>
        </p:spPr>
      </p:pic>
    </p:spTree>
    <p:extLst>
      <p:ext uri="{BB962C8B-B14F-4D97-AF65-F5344CB8AC3E}">
        <p14:creationId xmlns:p14="http://schemas.microsoft.com/office/powerpoint/2010/main" val="112742717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8F2B63A-8CF3-5144-92A4-5B95C49660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/>
              <a:t>Big data a metaanalýza.(COVID-19 a </a:t>
            </a:r>
            <a:r>
              <a:rPr lang="cs-CZ" b="1" dirty="0" err="1"/>
              <a:t>diabetes.Data</a:t>
            </a:r>
            <a:r>
              <a:rPr lang="cs-CZ" b="1" dirty="0"/>
              <a:t> </a:t>
            </a:r>
            <a:r>
              <a:rPr lang="cs-CZ" b="1" dirty="0">
                <a:latin typeface="Arial" panose="020B0604020202020204" pitchFamily="34" charset="0"/>
                <a:cs typeface="Arial" panose="020B0604020202020204" pitchFamily="34" charset="0"/>
              </a:rPr>
              <a:t>˃ 6 mil.dat)</a:t>
            </a:r>
            <a:endParaRPr lang="cs-CZ" b="1" dirty="0"/>
          </a:p>
        </p:txBody>
      </p:sp>
      <p:pic>
        <p:nvPicPr>
          <p:cNvPr id="5" name="Zástupný obsah 4">
            <a:extLst>
              <a:ext uri="{FF2B5EF4-FFF2-40B4-BE49-F238E27FC236}">
                <a16:creationId xmlns:a16="http://schemas.microsoft.com/office/drawing/2014/main" id="{7FB0BBEE-B12D-3119-48FB-7700044AFED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6789" y="1958195"/>
            <a:ext cx="7598421" cy="4218317"/>
          </a:xfrm>
        </p:spPr>
      </p:pic>
    </p:spTree>
    <p:extLst>
      <p:ext uri="{BB962C8B-B14F-4D97-AF65-F5344CB8AC3E}">
        <p14:creationId xmlns:p14="http://schemas.microsoft.com/office/powerpoint/2010/main" val="78658598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D644888-CDBB-429D-A825-E5AEEDD6A3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83174" cy="1325563"/>
          </a:xfrm>
        </p:spPr>
        <p:txBody>
          <a:bodyPr/>
          <a:lstStyle/>
          <a:p>
            <a:r>
              <a:rPr lang="cs-CZ" b="1" dirty="0" err="1"/>
              <a:t>Machine</a:t>
            </a:r>
            <a:r>
              <a:rPr lang="cs-CZ" b="1" dirty="0"/>
              <a:t> learning- </a:t>
            </a:r>
            <a:r>
              <a:rPr lang="cs-CZ" b="1" dirty="0">
                <a:solidFill>
                  <a:srgbClr val="FF0000"/>
                </a:solidFill>
              </a:rPr>
              <a:t>ML</a:t>
            </a:r>
            <a:r>
              <a:rPr lang="cs-CZ" b="1" dirty="0"/>
              <a:t>-strojové učení </a:t>
            </a:r>
            <a:endParaRPr lang="cs-CZ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F95BED07-CABC-4F5F-BDBA-1F3662A97EA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57864"/>
            <a:ext cx="10515600" cy="4719099"/>
          </a:xfrm>
        </p:spPr>
        <p:txBody>
          <a:bodyPr>
            <a:normAutofit fontScale="55000" lnSpcReduction="20000"/>
          </a:bodyPr>
          <a:lstStyle/>
          <a:p>
            <a:pPr marL="0" indent="0">
              <a:buNone/>
            </a:pPr>
            <a:r>
              <a:rPr lang="cs-CZ" sz="3300" b="1" dirty="0">
                <a:solidFill>
                  <a:srgbClr val="FF0000"/>
                </a:solidFill>
              </a:rPr>
              <a:t>Big Data</a:t>
            </a:r>
          </a:p>
          <a:p>
            <a:pPr marL="0" indent="0">
              <a:buNone/>
            </a:pPr>
            <a:r>
              <a:rPr lang="cs-CZ" b="1" i="1" dirty="0"/>
              <a:t>Validní- harmonizovaná </a:t>
            </a:r>
            <a:endParaRPr lang="cs-CZ" i="1" dirty="0"/>
          </a:p>
          <a:p>
            <a:pPr marL="0" indent="0">
              <a:buNone/>
            </a:pPr>
            <a:r>
              <a:rPr lang="cs-CZ" sz="3300" b="1" dirty="0">
                <a:solidFill>
                  <a:srgbClr val="FF0000"/>
                </a:solidFill>
              </a:rPr>
              <a:t>Provedení</a:t>
            </a:r>
            <a:r>
              <a:rPr lang="cs-CZ" b="1" dirty="0">
                <a:solidFill>
                  <a:srgbClr val="FF0000"/>
                </a:solidFill>
              </a:rPr>
              <a:t>  </a:t>
            </a:r>
          </a:p>
          <a:p>
            <a:pPr marL="0" indent="0">
              <a:buNone/>
            </a:pPr>
            <a:r>
              <a:rPr lang="cs-CZ" b="1" i="1" dirty="0"/>
              <a:t>Umělá inteligence(cca 6 možných algoritmů)</a:t>
            </a:r>
          </a:p>
          <a:p>
            <a:pPr marL="0" indent="0">
              <a:buNone/>
            </a:pPr>
            <a:r>
              <a:rPr lang="cs-CZ" sz="3300" b="1" dirty="0">
                <a:solidFill>
                  <a:srgbClr val="FF0000"/>
                </a:solidFill>
              </a:rPr>
              <a:t>Výsledky</a:t>
            </a:r>
            <a:endParaRPr lang="cs-CZ" b="1" dirty="0"/>
          </a:p>
          <a:p>
            <a:pPr marL="0" indent="0">
              <a:buNone/>
            </a:pPr>
            <a:r>
              <a:rPr lang="cs-CZ" b="1" i="1" dirty="0"/>
              <a:t>ROC- AUC(plochy pod křivkou),PPV,NPV(prediktivní hodnoty), HR (skóre rizika)</a:t>
            </a:r>
          </a:p>
          <a:p>
            <a:pPr marL="0" indent="0">
              <a:buNone/>
            </a:pPr>
            <a:r>
              <a:rPr lang="cs-CZ" sz="3300" b="1" dirty="0">
                <a:solidFill>
                  <a:srgbClr val="FF0000"/>
                </a:solidFill>
              </a:rPr>
              <a:t>Predikce </a:t>
            </a:r>
            <a:r>
              <a:rPr lang="cs-CZ" b="1" dirty="0"/>
              <a:t> </a:t>
            </a:r>
          </a:p>
          <a:p>
            <a:pPr marL="0" indent="0">
              <a:buNone/>
            </a:pPr>
            <a:r>
              <a:rPr lang="cs-CZ" b="1" i="1" dirty="0"/>
              <a:t>Precizní medicína - diagnóza, terapie, monitorování onkologických chorob </a:t>
            </a:r>
          </a:p>
          <a:p>
            <a:pPr marL="0" indent="0">
              <a:buNone/>
            </a:pPr>
            <a:r>
              <a:rPr lang="cs-CZ" b="1" i="1" dirty="0"/>
              <a:t>Stanovení rizika choroby-</a:t>
            </a:r>
            <a:r>
              <a:rPr lang="cs-CZ" b="1" i="1" dirty="0">
                <a:solidFill>
                  <a:srgbClr val="FF0000"/>
                </a:solidFill>
              </a:rPr>
              <a:t> </a:t>
            </a:r>
            <a:r>
              <a:rPr lang="cs-CZ" b="1" i="1" dirty="0"/>
              <a:t>například vliv postkovidové doby na incidenci chorob</a:t>
            </a:r>
          </a:p>
          <a:p>
            <a:pPr marL="0" indent="0">
              <a:buNone/>
            </a:pPr>
            <a:r>
              <a:rPr lang="cs-CZ" sz="3300" b="1" dirty="0">
                <a:solidFill>
                  <a:srgbClr val="FF0000"/>
                </a:solidFill>
              </a:rPr>
              <a:t>Strategie </a:t>
            </a:r>
          </a:p>
          <a:p>
            <a:pPr marL="0" indent="0">
              <a:buNone/>
            </a:pPr>
            <a:r>
              <a:rPr lang="cs-CZ" sz="2900" b="1" i="1" dirty="0"/>
              <a:t>Interdisciplinární přístup</a:t>
            </a:r>
          </a:p>
          <a:p>
            <a:pPr marL="0" indent="0">
              <a:buNone/>
            </a:pPr>
            <a:r>
              <a:rPr lang="cs-CZ" sz="2900" b="1" i="1" dirty="0">
                <a:solidFill>
                  <a:srgbClr val="FF0000"/>
                </a:solidFill>
              </a:rPr>
              <a:t>Translační </a:t>
            </a:r>
            <a:r>
              <a:rPr lang="cs-CZ" sz="2900" b="1" i="1" dirty="0"/>
              <a:t>medicína</a:t>
            </a:r>
          </a:p>
          <a:p>
            <a:endParaRPr lang="cs-CZ" sz="5200" b="1" i="1" dirty="0">
              <a:solidFill>
                <a:srgbClr val="002060"/>
              </a:solidFill>
            </a:endParaRPr>
          </a:p>
          <a:p>
            <a:r>
              <a:rPr lang="cs-CZ" sz="5200" b="1" i="1" dirty="0">
                <a:solidFill>
                  <a:srgbClr val="002060"/>
                </a:solidFill>
              </a:rPr>
              <a:t>Přístupnost komerčních produktů je zásadní</a:t>
            </a:r>
            <a:endParaRPr lang="cs-CZ" sz="5200" b="1" dirty="0"/>
          </a:p>
        </p:txBody>
      </p:sp>
    </p:spTree>
    <p:extLst>
      <p:ext uri="{BB962C8B-B14F-4D97-AF65-F5344CB8AC3E}">
        <p14:creationId xmlns:p14="http://schemas.microsoft.com/office/powerpoint/2010/main" val="223504799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F2D65E4-AE1E-4D6C-8650-2D0E0AAA79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b="1" dirty="0"/>
              <a:t>Digitalizace ,AI/ML a producenti.</a:t>
            </a:r>
            <a:br>
              <a:rPr lang="cs-CZ" b="1" dirty="0"/>
            </a:br>
            <a:r>
              <a:rPr lang="cs-CZ" dirty="0"/>
              <a:t>Nutno čekat změny</a:t>
            </a:r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F646C201-7BB7-15C2-284F-10153B5B51B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err="1"/>
              <a:t>Roche</a:t>
            </a:r>
            <a:r>
              <a:rPr lang="cs-CZ" dirty="0"/>
              <a:t>- budoucí portfolio</a:t>
            </a:r>
          </a:p>
        </p:txBody>
      </p:sp>
      <p:sp>
        <p:nvSpPr>
          <p:cNvPr id="7" name="Zástupný obsah 6">
            <a:extLst>
              <a:ext uri="{FF2B5EF4-FFF2-40B4-BE49-F238E27FC236}">
                <a16:creationId xmlns:a16="http://schemas.microsoft.com/office/drawing/2014/main" id="{36825C6C-1927-4CD7-8E8A-D594B8960D57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cs-CZ" dirty="0"/>
              <a:t>Tradiční segmenty pro laboratoře</a:t>
            </a:r>
          </a:p>
          <a:p>
            <a:r>
              <a:rPr lang="cs-CZ" dirty="0"/>
              <a:t>	in vitro diagnostika</a:t>
            </a:r>
          </a:p>
          <a:p>
            <a:r>
              <a:rPr lang="cs-CZ" dirty="0"/>
              <a:t>	Instrumentace-platformy</a:t>
            </a:r>
          </a:p>
          <a:p>
            <a:r>
              <a:rPr lang="cs-CZ" dirty="0"/>
              <a:t>Soudobý segment pro laboratoře</a:t>
            </a:r>
          </a:p>
          <a:p>
            <a:r>
              <a:rPr lang="cs-CZ" dirty="0"/>
              <a:t>I	in vitro diagnostika</a:t>
            </a:r>
          </a:p>
          <a:p>
            <a:r>
              <a:rPr lang="cs-CZ" dirty="0"/>
              <a:t>	instrumentace</a:t>
            </a:r>
          </a:p>
          <a:p>
            <a:r>
              <a:rPr lang="cs-CZ" dirty="0"/>
              <a:t>	Digitální diagnostika (hlavně pro         </a:t>
            </a:r>
          </a:p>
          <a:p>
            <a:r>
              <a:rPr lang="cs-CZ"/>
              <a:t>                    onkologii</a:t>
            </a:r>
            <a:r>
              <a:rPr lang="cs-CZ" dirty="0"/>
              <a:t>)</a:t>
            </a:r>
          </a:p>
        </p:txBody>
      </p:sp>
      <p:pic>
        <p:nvPicPr>
          <p:cNvPr id="8" name="Zástupný obsah 4">
            <a:extLst>
              <a:ext uri="{FF2B5EF4-FFF2-40B4-BE49-F238E27FC236}">
                <a16:creationId xmlns:a16="http://schemas.microsoft.com/office/drawing/2014/main" id="{D268CC9C-5818-4591-89AB-36DED1FF1E1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922" t="1903"/>
          <a:stretch/>
        </p:blipFill>
        <p:spPr>
          <a:xfrm>
            <a:off x="7297947" y="2242868"/>
            <a:ext cx="3847383" cy="38814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530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144"/>
    </mc:Choice>
    <mc:Fallback xmlns="">
      <p:transition spd="slow" advTm="4144"/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DFEF492-8825-47E2-85FB-FF60B8E03D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2697018"/>
          </a:xfrm>
        </p:spPr>
        <p:txBody>
          <a:bodyPr>
            <a:normAutofit/>
          </a:bodyPr>
          <a:lstStyle/>
          <a:p>
            <a:pPr algn="ctr"/>
            <a:r>
              <a:rPr lang="cs-CZ" b="1" dirty="0"/>
              <a:t>Perspektiva výsledkové dokumentace je EHR(</a:t>
            </a:r>
            <a:r>
              <a:rPr lang="cs-CZ" b="1" dirty="0" err="1"/>
              <a:t>electronic</a:t>
            </a:r>
            <a:r>
              <a:rPr lang="cs-CZ" b="1" dirty="0"/>
              <a:t> </a:t>
            </a:r>
            <a:r>
              <a:rPr lang="cs-CZ" b="1" dirty="0" err="1"/>
              <a:t>health</a:t>
            </a:r>
            <a:r>
              <a:rPr lang="cs-CZ" b="1" dirty="0"/>
              <a:t> </a:t>
            </a:r>
            <a:r>
              <a:rPr lang="cs-CZ" b="1" dirty="0" err="1"/>
              <a:t>results</a:t>
            </a:r>
            <a:r>
              <a:rPr lang="cs-CZ" dirty="0"/>
              <a:t>).</a:t>
            </a:r>
            <a:r>
              <a:rPr lang="cs-CZ" b="1" dirty="0"/>
              <a:t>Moderní medicína směřuje k integrovaným postupům a interdisciplinaritě </a:t>
            </a:r>
            <a:r>
              <a:rPr lang="cs-CZ" b="1" dirty="0">
                <a:solidFill>
                  <a:srgbClr val="FF0000"/>
                </a:solidFill>
              </a:rPr>
              <a:t>-translační medicína</a:t>
            </a:r>
          </a:p>
        </p:txBody>
      </p:sp>
      <p:pic>
        <p:nvPicPr>
          <p:cNvPr id="5" name="Zástupný obsah 4">
            <a:extLst>
              <a:ext uri="{FF2B5EF4-FFF2-40B4-BE49-F238E27FC236}">
                <a16:creationId xmlns:a16="http://schemas.microsoft.com/office/drawing/2014/main" id="{FE98F262-8CBF-4C3C-8D9F-7AC2231EFDE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023" y="3429000"/>
            <a:ext cx="5934973" cy="3429000"/>
          </a:xfrm>
        </p:spPr>
      </p:pic>
      <p:pic>
        <p:nvPicPr>
          <p:cNvPr id="4" name="Zástupný obsah 4">
            <a:extLst>
              <a:ext uri="{FF2B5EF4-FFF2-40B4-BE49-F238E27FC236}">
                <a16:creationId xmlns:a16="http://schemas.microsoft.com/office/drawing/2014/main" id="{B8F1E84B-FB48-4D4F-8872-C8C8605F3F3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12374" y="3174820"/>
            <a:ext cx="5602538" cy="38188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8415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726"/>
    </mc:Choice>
    <mc:Fallback xmlns="">
      <p:transition spd="slow" advTm="1726"/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9829BCE-BC15-C67C-CA1D-D33CFC1400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/>
              <a:t>Těžiště laboratorní medicíny současnosti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C210AE45-ED8B-8400-F348-D2608CA759A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cs-CZ" b="1" dirty="0">
                <a:solidFill>
                  <a:srgbClr val="FF0000"/>
                </a:solidFill>
              </a:rPr>
              <a:t>3.strategická konference EFLM květen 2022</a:t>
            </a:r>
          </a:p>
          <a:p>
            <a:pPr marL="0" indent="0">
              <a:buNone/>
            </a:pPr>
            <a:r>
              <a:rPr lang="cs-CZ" sz="2400" b="1" dirty="0"/>
              <a:t>   Umělá inteligence(</a:t>
            </a:r>
            <a:r>
              <a:rPr lang="cs-CZ" sz="2400" b="1" dirty="0" err="1"/>
              <a:t>Artificial</a:t>
            </a:r>
            <a:r>
              <a:rPr lang="cs-CZ" sz="2400" b="1" dirty="0"/>
              <a:t> </a:t>
            </a:r>
            <a:r>
              <a:rPr lang="cs-CZ" sz="2400" b="1" dirty="0" err="1"/>
              <a:t>intelligence</a:t>
            </a:r>
            <a:r>
              <a:rPr lang="cs-CZ" sz="2400" b="1" dirty="0"/>
              <a:t>)</a:t>
            </a:r>
          </a:p>
          <a:p>
            <a:pPr marL="0" indent="0">
              <a:buNone/>
            </a:pPr>
            <a:r>
              <a:rPr lang="cs-CZ" sz="2400" b="1" dirty="0"/>
              <a:t>   Strojová diagnostika-</a:t>
            </a:r>
            <a:r>
              <a:rPr lang="cs-CZ" sz="2400" b="1" dirty="0" err="1"/>
              <a:t>Machine</a:t>
            </a:r>
            <a:r>
              <a:rPr lang="cs-CZ" sz="2400" b="1" dirty="0"/>
              <a:t> learning</a:t>
            </a:r>
          </a:p>
          <a:p>
            <a:pPr marL="0" indent="0">
              <a:buNone/>
            </a:pPr>
            <a:r>
              <a:rPr lang="cs-CZ" sz="2400" b="1" dirty="0"/>
              <a:t>   Big data</a:t>
            </a:r>
          </a:p>
          <a:p>
            <a:pPr marL="0" indent="0">
              <a:buNone/>
            </a:pPr>
            <a:r>
              <a:rPr lang="cs-CZ" b="1" dirty="0" err="1">
                <a:solidFill>
                  <a:srgbClr val="FF0000"/>
                </a:solidFill>
              </a:rPr>
              <a:t>Worldlab</a:t>
            </a:r>
            <a:r>
              <a:rPr lang="cs-CZ" b="1" dirty="0">
                <a:solidFill>
                  <a:srgbClr val="FF0000"/>
                </a:solidFill>
              </a:rPr>
              <a:t> </a:t>
            </a:r>
            <a:r>
              <a:rPr lang="cs-CZ" b="1" dirty="0" err="1">
                <a:solidFill>
                  <a:srgbClr val="FF0000"/>
                </a:solidFill>
              </a:rPr>
              <a:t>Seoul</a:t>
            </a:r>
            <a:r>
              <a:rPr lang="cs-CZ" b="1" dirty="0">
                <a:solidFill>
                  <a:srgbClr val="FF0000"/>
                </a:solidFill>
              </a:rPr>
              <a:t> červen 2022</a:t>
            </a:r>
          </a:p>
          <a:p>
            <a:pPr marL="0" indent="0">
              <a:buNone/>
            </a:pPr>
            <a:r>
              <a:rPr lang="cs-CZ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˃ </a:t>
            </a:r>
            <a:r>
              <a:rPr lang="cs-CZ" sz="2000" b="1" dirty="0">
                <a:latin typeface="Arial" panose="020B0604020202020204" pitchFamily="34" charset="0"/>
                <a:cs typeface="Arial" panose="020B0604020202020204" pitchFamily="34" charset="0"/>
              </a:rPr>
              <a:t>70% sdělení o umělé inteligenci,</a:t>
            </a:r>
          </a:p>
          <a:p>
            <a:pPr marL="0" indent="0">
              <a:buNone/>
            </a:pPr>
            <a:r>
              <a:rPr lang="cs-CZ" sz="2000" b="1" dirty="0">
                <a:latin typeface="Arial" panose="020B0604020202020204" pitchFamily="34" charset="0"/>
                <a:cs typeface="Arial" panose="020B0604020202020204" pitchFamily="34" charset="0"/>
              </a:rPr>
              <a:t>    big datech, strojovém učení</a:t>
            </a:r>
            <a:endParaRPr lang="cs-CZ" sz="2000" b="1" dirty="0"/>
          </a:p>
        </p:txBody>
      </p:sp>
      <p:sp>
        <p:nvSpPr>
          <p:cNvPr id="6" name="Zástupný obsah 5">
            <a:extLst>
              <a:ext uri="{FF2B5EF4-FFF2-40B4-BE49-F238E27FC236}">
                <a16:creationId xmlns:a16="http://schemas.microsoft.com/office/drawing/2014/main" id="{B22D1501-00FF-6F2E-71C6-5B9A8FFBECDE}"/>
              </a:ext>
            </a:extLst>
          </p:cNvPr>
          <p:cNvSpPr>
            <a:spLocks noGrp="1"/>
          </p:cNvSpPr>
          <p:nvPr>
            <p:ph sz="quarter" idx="4294967295"/>
          </p:nvPr>
        </p:nvSpPr>
        <p:spPr>
          <a:xfrm>
            <a:off x="7077824" y="6311900"/>
            <a:ext cx="5183187" cy="1216325"/>
          </a:xfrm>
        </p:spPr>
        <p:txBody>
          <a:bodyPr>
            <a:normAutofit/>
          </a:bodyPr>
          <a:lstStyle/>
          <a:p>
            <a:pPr>
              <a:buFontTx/>
              <a:buChar char="-"/>
            </a:pPr>
            <a:endParaRPr lang="cs-CZ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buFontTx/>
              <a:buChar char="-"/>
            </a:pPr>
            <a:endParaRPr lang="cs-CZ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Tx/>
              <a:buChar char="-"/>
            </a:pPr>
            <a:endParaRPr lang="cs-CZ" dirty="0"/>
          </a:p>
        </p:txBody>
      </p:sp>
      <p:pic>
        <p:nvPicPr>
          <p:cNvPr id="8" name="Obrázek 7">
            <a:extLst>
              <a:ext uri="{FF2B5EF4-FFF2-40B4-BE49-F238E27FC236}">
                <a16:creationId xmlns:a16="http://schemas.microsoft.com/office/drawing/2014/main" id="{168EBE3A-F0EB-D146-3DDA-CBE1802DAF0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73993" y="2100531"/>
            <a:ext cx="3579168" cy="3502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759535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80D4638-5B55-4437-0638-652069B0C7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/>
              <a:t>ML-přehled zajímavých použití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6E1CBA89-59FA-FD3E-6682-59168ACA1A8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b="1" dirty="0">
                <a:solidFill>
                  <a:srgbClr val="FF0000"/>
                </a:solidFill>
              </a:rPr>
              <a:t>Predikce a </a:t>
            </a:r>
            <a:r>
              <a:rPr lang="cs-CZ" b="1" dirty="0" err="1">
                <a:solidFill>
                  <a:srgbClr val="FF0000"/>
                </a:solidFill>
              </a:rPr>
              <a:t>perzonalizace</a:t>
            </a:r>
            <a:r>
              <a:rPr lang="cs-CZ" dirty="0"/>
              <a:t>(nádorové choroby, AIM, COVID-19</a:t>
            </a:r>
            <a:r>
              <a:rPr lang="cs-CZ"/>
              <a:t>, opiáty)</a:t>
            </a:r>
            <a:endParaRPr lang="cs-CZ" dirty="0"/>
          </a:p>
          <a:p>
            <a:r>
              <a:rPr lang="cs-CZ" dirty="0" err="1"/>
              <a:t>Autoverifikace</a:t>
            </a:r>
            <a:endParaRPr lang="cs-CZ" dirty="0"/>
          </a:p>
          <a:p>
            <a:r>
              <a:rPr lang="cs-CZ" dirty="0"/>
              <a:t>Metaanalýza</a:t>
            </a:r>
          </a:p>
          <a:p>
            <a:r>
              <a:rPr lang="cs-CZ" b="1" dirty="0">
                <a:solidFill>
                  <a:srgbClr val="FF0000"/>
                </a:solidFill>
              </a:rPr>
              <a:t>Populační a individuální </a:t>
            </a:r>
            <a:r>
              <a:rPr lang="cs-CZ" dirty="0"/>
              <a:t>referenční intervaly a rozhodovací limity</a:t>
            </a:r>
          </a:p>
          <a:p>
            <a:r>
              <a:rPr lang="cs-CZ" dirty="0"/>
              <a:t>Vizualizace výsledků (ROC-AUC, poměr rizika, křivky přežití)</a:t>
            </a:r>
          </a:p>
          <a:p>
            <a:r>
              <a:rPr lang="cs-CZ" dirty="0"/>
              <a:t>Použití lidských vzorku ke kontrole kvality(PBRTQC)</a:t>
            </a:r>
          </a:p>
        </p:txBody>
      </p:sp>
    </p:spTree>
    <p:extLst>
      <p:ext uri="{BB962C8B-B14F-4D97-AF65-F5344CB8AC3E}">
        <p14:creationId xmlns:p14="http://schemas.microsoft.com/office/powerpoint/2010/main" val="319878924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BF60E9C-F51B-4323-AEC2-8BEC193636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/>
              <a:t>Vizualizace a shluková analýza dat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93E8FD87-B868-4903-9887-B12577A4C51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Autofit/>
          </a:bodyPr>
          <a:lstStyle/>
          <a:p>
            <a:r>
              <a:rPr lang="cs-CZ" sz="1800" dirty="0" err="1"/>
              <a:t>Dg.karcinom</a:t>
            </a:r>
            <a:r>
              <a:rPr lang="cs-CZ" sz="1800" dirty="0"/>
              <a:t> pankreatu/  LCMS /</a:t>
            </a:r>
            <a:r>
              <a:rPr lang="cs-CZ" sz="1800" i="1" dirty="0"/>
              <a:t>modré negativní </a:t>
            </a:r>
            <a:r>
              <a:rPr lang="cs-CZ" sz="1800" i="1" dirty="0" err="1"/>
              <a:t>diagnóza,červené</a:t>
            </a:r>
            <a:r>
              <a:rPr lang="cs-CZ" sz="1800" i="1" dirty="0"/>
              <a:t> pozitivní a stupeň choroby 1-4</a:t>
            </a:r>
          </a:p>
        </p:txBody>
      </p:sp>
      <p:pic>
        <p:nvPicPr>
          <p:cNvPr id="5" name="Zástupný obsah 4">
            <a:extLst>
              <a:ext uri="{FF2B5EF4-FFF2-40B4-BE49-F238E27FC236}">
                <a16:creationId xmlns:a16="http://schemas.microsoft.com/office/drawing/2014/main" id="{CFB0F0E8-4F69-49D3-AEA3-3D61628A61C9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597" t="861" b="65449"/>
          <a:stretch/>
        </p:blipFill>
        <p:spPr>
          <a:xfrm>
            <a:off x="715842" y="3006726"/>
            <a:ext cx="5084204" cy="2671762"/>
          </a:xfrm>
        </p:spPr>
      </p:pic>
      <p:sp>
        <p:nvSpPr>
          <p:cNvPr id="4" name="Zástupný text 3">
            <a:extLst>
              <a:ext uri="{FF2B5EF4-FFF2-40B4-BE49-F238E27FC236}">
                <a16:creationId xmlns:a16="http://schemas.microsoft.com/office/drawing/2014/main" id="{674CB597-A239-49E1-87C7-3E8D119B22C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423358"/>
            <a:ext cx="5183188" cy="957533"/>
          </a:xfrm>
        </p:spPr>
        <p:txBody>
          <a:bodyPr>
            <a:noAutofit/>
          </a:bodyPr>
          <a:lstStyle/>
          <a:p>
            <a:r>
              <a:rPr lang="cs-CZ" sz="1600" dirty="0"/>
              <a:t>Vyhodnocení přežití u covid-19 pomocí srdečního </a:t>
            </a:r>
            <a:r>
              <a:rPr lang="cs-CZ" sz="1600" dirty="0" err="1"/>
              <a:t>hs</a:t>
            </a:r>
            <a:r>
              <a:rPr lang="cs-CZ" sz="1600" dirty="0"/>
              <a:t> </a:t>
            </a:r>
            <a:r>
              <a:rPr lang="cs-CZ" sz="1600" dirty="0" err="1"/>
              <a:t>cTnT</a:t>
            </a:r>
            <a:r>
              <a:rPr lang="cs-CZ" sz="1600" dirty="0"/>
              <a:t> troponinu: </a:t>
            </a:r>
            <a:r>
              <a:rPr lang="cs-CZ" sz="1600" i="1" dirty="0"/>
              <a:t> zelená pod mez </a:t>
            </a:r>
            <a:r>
              <a:rPr lang="cs-CZ" sz="1600" i="1" dirty="0" err="1"/>
              <a:t>detekce,červená</a:t>
            </a:r>
            <a:r>
              <a:rPr lang="cs-CZ" sz="1600" i="1" dirty="0"/>
              <a:t>  nad 99 percentil , modrá  mezi nimi</a:t>
            </a:r>
          </a:p>
        </p:txBody>
      </p:sp>
      <p:sp>
        <p:nvSpPr>
          <p:cNvPr id="6" name="Zástupný obsah 5">
            <a:extLst>
              <a:ext uri="{FF2B5EF4-FFF2-40B4-BE49-F238E27FC236}">
                <a16:creationId xmlns:a16="http://schemas.microsoft.com/office/drawing/2014/main" id="{17D4FDF9-2C1B-475B-87F4-E3F11D403E6C}"/>
              </a:ext>
            </a:extLst>
          </p:cNvPr>
          <p:cNvSpPr>
            <a:spLocks noGrp="1"/>
          </p:cNvSpPr>
          <p:nvPr>
            <p:ph sz="quarter" idx="4"/>
          </p:nvPr>
        </p:nvSpPr>
        <p:spPr/>
        <p:txBody>
          <a:bodyPr>
            <a:normAutofit/>
          </a:bodyPr>
          <a:lstStyle/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pPr marL="0" indent="0">
              <a:buNone/>
            </a:pPr>
            <a:endParaRPr lang="cs-CZ" dirty="0"/>
          </a:p>
        </p:txBody>
      </p:sp>
      <p:pic>
        <p:nvPicPr>
          <p:cNvPr id="7" name="Obrázek 6">
            <a:extLst>
              <a:ext uri="{FF2B5EF4-FFF2-40B4-BE49-F238E27FC236}">
                <a16:creationId xmlns:a16="http://schemas.microsoft.com/office/drawing/2014/main" id="{CD66DC83-830A-40A0-8B6E-2BAF19D07816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45985" t="51596" r="32928" b="8426"/>
          <a:stretch/>
        </p:blipFill>
        <p:spPr bwMode="auto">
          <a:xfrm>
            <a:off x="6586268" y="2697567"/>
            <a:ext cx="3420374" cy="3299604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85018234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8FEF46A-D63A-4DB3-BCB7-AFEA36C4F0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/>
              <a:t>Sledování diabetiků nástroji umělé inteligence</a:t>
            </a:r>
          </a:p>
        </p:txBody>
      </p:sp>
      <p:pic>
        <p:nvPicPr>
          <p:cNvPr id="5" name="Zástupný obsah 4">
            <a:extLst>
              <a:ext uri="{FF2B5EF4-FFF2-40B4-BE49-F238E27FC236}">
                <a16:creationId xmlns:a16="http://schemas.microsoft.com/office/drawing/2014/main" id="{E7ABBBF4-4D71-4787-80FF-4DA6A90E04C1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236" y="2919846"/>
            <a:ext cx="4624447" cy="3573030"/>
          </a:xfrm>
        </p:spPr>
      </p:pic>
      <p:sp>
        <p:nvSpPr>
          <p:cNvPr id="6" name="Zástupný obsah 5">
            <a:extLst>
              <a:ext uri="{FF2B5EF4-FFF2-40B4-BE49-F238E27FC236}">
                <a16:creationId xmlns:a16="http://schemas.microsoft.com/office/drawing/2014/main" id="{FE74D45C-4310-4B2D-8573-4DA2A458794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199" y="2505075"/>
            <a:ext cx="5736265" cy="3684588"/>
          </a:xfrm>
        </p:spPr>
        <p:txBody>
          <a:bodyPr>
            <a:normAutofit/>
          </a:bodyPr>
          <a:lstStyle/>
          <a:p>
            <a:r>
              <a:rPr lang="cs-CZ" dirty="0" err="1"/>
              <a:t>Glukometr</a:t>
            </a:r>
            <a:r>
              <a:rPr lang="cs-CZ" dirty="0"/>
              <a:t> CGM (</a:t>
            </a:r>
            <a:r>
              <a:rPr lang="cs-CZ" dirty="0" err="1"/>
              <a:t>Dexcom</a:t>
            </a:r>
            <a:r>
              <a:rPr lang="cs-CZ" dirty="0"/>
              <a:t> 6)</a:t>
            </a:r>
          </a:p>
          <a:p>
            <a:r>
              <a:rPr lang="cs-CZ" dirty="0"/>
              <a:t>Inzulinová pumpa</a:t>
            </a:r>
          </a:p>
          <a:p>
            <a:r>
              <a:rPr lang="cs-CZ" dirty="0"/>
              <a:t>Samoregulace dávky inzulinu podle hodnoty TIR (3,9-10 </a:t>
            </a:r>
            <a:r>
              <a:rPr lang="cs-CZ" dirty="0" err="1"/>
              <a:t>mmol</a:t>
            </a:r>
            <a:r>
              <a:rPr lang="cs-CZ" dirty="0"/>
              <a:t>/l glukóza)</a:t>
            </a:r>
          </a:p>
          <a:p>
            <a:r>
              <a:rPr lang="cs-CZ" dirty="0"/>
              <a:t>Kompatibilní s Android nebo Apple      	(telemedicína)</a:t>
            </a:r>
          </a:p>
          <a:p>
            <a:r>
              <a:rPr lang="cs-CZ" b="1" dirty="0">
                <a:solidFill>
                  <a:srgbClr val="FF0000"/>
                </a:solidFill>
              </a:rPr>
              <a:t>Nutnost důsledné standardizace a harmonizace laboratorních měření</a:t>
            </a:r>
          </a:p>
        </p:txBody>
      </p:sp>
    </p:spTree>
    <p:extLst>
      <p:ext uri="{BB962C8B-B14F-4D97-AF65-F5344CB8AC3E}">
        <p14:creationId xmlns:p14="http://schemas.microsoft.com/office/powerpoint/2010/main" val="56807393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Nadpis 6">
            <a:extLst>
              <a:ext uri="{FF2B5EF4-FFF2-40B4-BE49-F238E27FC236}">
                <a16:creationId xmlns:a16="http://schemas.microsoft.com/office/drawing/2014/main" id="{BD67AA68-4200-0429-61CB-2CED6EF360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b="1" dirty="0"/>
              <a:t>Rezervy harmonizace v programech EHK při diagnostice diabetu. Německo 2022</a:t>
            </a:r>
          </a:p>
        </p:txBody>
      </p:sp>
      <p:sp>
        <p:nvSpPr>
          <p:cNvPr id="8" name="Zástupný obsah 7">
            <a:extLst>
              <a:ext uri="{FF2B5EF4-FFF2-40B4-BE49-F238E27FC236}">
                <a16:creationId xmlns:a16="http://schemas.microsoft.com/office/drawing/2014/main" id="{F7C54841-EA6C-34D4-FFF8-FF064010553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b="1" dirty="0"/>
              <a:t>Kontrolní limit (%)                                   % výsledků</a:t>
            </a:r>
          </a:p>
          <a:p>
            <a:endParaRPr lang="cs-CZ" b="1" dirty="0"/>
          </a:p>
          <a:p>
            <a:r>
              <a:rPr lang="cs-CZ" b="1" dirty="0">
                <a:solidFill>
                  <a:srgbClr val="FF0000"/>
                </a:solidFill>
              </a:rPr>
              <a:t>≤ 8                                                                    92</a:t>
            </a:r>
          </a:p>
          <a:p>
            <a:r>
              <a:rPr lang="cs-CZ" dirty="0"/>
              <a:t>8,1-15                                                              6,5</a:t>
            </a:r>
          </a:p>
          <a:p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˃ 15                                                     1,5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56229006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Nadpis 10">
            <a:extLst>
              <a:ext uri="{FF2B5EF4-FFF2-40B4-BE49-F238E27FC236}">
                <a16:creationId xmlns:a16="http://schemas.microsoft.com/office/drawing/2014/main" id="{9566ADB5-96A3-C79B-048B-56EB421780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b="1" dirty="0"/>
              <a:t>Umělá inteligence-</a:t>
            </a:r>
            <a:r>
              <a:rPr lang="cs-CZ" b="1" dirty="0" err="1"/>
              <a:t>Artificial</a:t>
            </a:r>
            <a:r>
              <a:rPr lang="cs-CZ" b="1" dirty="0"/>
              <a:t> </a:t>
            </a:r>
            <a:r>
              <a:rPr lang="cs-CZ" b="1" dirty="0" err="1"/>
              <a:t>Intelligence</a:t>
            </a:r>
            <a:r>
              <a:rPr lang="cs-CZ" b="1"/>
              <a:t>-AI</a:t>
            </a:r>
            <a:br>
              <a:rPr lang="cs-CZ" b="1" dirty="0"/>
            </a:br>
            <a:r>
              <a:rPr lang="cs-CZ" b="1" dirty="0"/>
              <a:t>Hybridní inteligence(hlupák a AI nepatří k sobě)</a:t>
            </a:r>
          </a:p>
        </p:txBody>
      </p:sp>
      <p:pic>
        <p:nvPicPr>
          <p:cNvPr id="8" name="Zástupný obsah 7">
            <a:extLst>
              <a:ext uri="{FF2B5EF4-FFF2-40B4-BE49-F238E27FC236}">
                <a16:creationId xmlns:a16="http://schemas.microsoft.com/office/drawing/2014/main" id="{97F818E9-58BE-03EC-F816-C4265E477FB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5639" y="2521527"/>
            <a:ext cx="3464752" cy="3863587"/>
          </a:xfrm>
        </p:spPr>
      </p:pic>
      <p:pic>
        <p:nvPicPr>
          <p:cNvPr id="10" name="Zástupný obsah 9">
            <a:extLst>
              <a:ext uri="{FF2B5EF4-FFF2-40B4-BE49-F238E27FC236}">
                <a16:creationId xmlns:a16="http://schemas.microsoft.com/office/drawing/2014/main" id="{C7508DAF-AE95-CACB-096A-CCEC147489FF}"/>
              </a:ext>
            </a:extLst>
          </p:cNvPr>
          <p:cNvPicPr>
            <a:picLocks noGrp="1" noChangeAspect="1"/>
          </p:cNvPicPr>
          <p:nvPr>
            <p:ph sz="quarter" idx="4294967295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74989" y="4597879"/>
            <a:ext cx="2902962" cy="2139351"/>
          </a:xfrm>
        </p:spPr>
      </p:pic>
      <p:pic>
        <p:nvPicPr>
          <p:cNvPr id="3" name="Obrázek 2">
            <a:extLst>
              <a:ext uri="{FF2B5EF4-FFF2-40B4-BE49-F238E27FC236}">
                <a16:creationId xmlns:a16="http://schemas.microsoft.com/office/drawing/2014/main" id="{0A439AD8-06EC-7085-581C-81615011263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2611" y="1773313"/>
            <a:ext cx="3232618" cy="2566358"/>
          </a:xfrm>
          <a:prstGeom prst="rect">
            <a:avLst/>
          </a:prstGeom>
        </p:spPr>
      </p:pic>
      <p:pic>
        <p:nvPicPr>
          <p:cNvPr id="4" name="Obrázek 3">
            <a:extLst>
              <a:ext uri="{FF2B5EF4-FFF2-40B4-BE49-F238E27FC236}">
                <a16:creationId xmlns:a16="http://schemas.microsoft.com/office/drawing/2014/main" id="{AB244856-CCF9-EA4B-4E57-91D4CB15421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31836" y="1948896"/>
            <a:ext cx="1914525" cy="2390775"/>
          </a:xfrm>
          <a:prstGeom prst="rect">
            <a:avLst/>
          </a:prstGeom>
        </p:spPr>
      </p:pic>
      <p:pic>
        <p:nvPicPr>
          <p:cNvPr id="5" name="Obrázek 4">
            <a:extLst>
              <a:ext uri="{FF2B5EF4-FFF2-40B4-BE49-F238E27FC236}">
                <a16:creationId xmlns:a16="http://schemas.microsoft.com/office/drawing/2014/main" id="{18B46A4F-46BD-EB08-1631-C5DCB9CB6E0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2611" y="4597879"/>
            <a:ext cx="3371880" cy="18949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919291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CF3C9B0-6D79-4FD0-9B99-61E4B0443F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74258" y="464092"/>
            <a:ext cx="10515600" cy="1578479"/>
          </a:xfrm>
        </p:spPr>
        <p:txBody>
          <a:bodyPr>
            <a:normAutofit fontScale="90000"/>
          </a:bodyPr>
          <a:lstStyle/>
          <a:p>
            <a:r>
              <a:rPr lang="cs-CZ" b="1" dirty="0"/>
              <a:t>ML není pro vás zcela nový přístup: neuronové sítě a močová analýza</a:t>
            </a:r>
            <a:br>
              <a:rPr lang="cs-CZ" dirty="0"/>
            </a:br>
            <a:endParaRPr lang="cs-CZ" dirty="0"/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45D63545-7538-47DB-8EC3-9157879FE35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/>
              <a:t>IQ 200 </a:t>
            </a:r>
            <a:r>
              <a:rPr lang="cs-CZ" dirty="0" err="1"/>
              <a:t>Beckman</a:t>
            </a:r>
            <a:endParaRPr lang="cs-CZ" dirty="0"/>
          </a:p>
        </p:txBody>
      </p:sp>
      <p:pic>
        <p:nvPicPr>
          <p:cNvPr id="5" name="Zástupný obsah 4">
            <a:extLst>
              <a:ext uri="{FF2B5EF4-FFF2-40B4-BE49-F238E27FC236}">
                <a16:creationId xmlns:a16="http://schemas.microsoft.com/office/drawing/2014/main" id="{C1E5D627-A930-445F-9FD2-7A8CAB07429B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6506" y="2932906"/>
            <a:ext cx="4324350" cy="2828925"/>
          </a:xfrm>
        </p:spPr>
      </p:pic>
      <p:sp>
        <p:nvSpPr>
          <p:cNvPr id="4" name="Zástupný text 3">
            <a:extLst>
              <a:ext uri="{FF2B5EF4-FFF2-40B4-BE49-F238E27FC236}">
                <a16:creationId xmlns:a16="http://schemas.microsoft.com/office/drawing/2014/main" id="{8149B8CB-A195-4E16-BC81-5DAF7BE7F15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cs-CZ" dirty="0" err="1"/>
              <a:t>Atellica</a:t>
            </a:r>
            <a:r>
              <a:rPr lang="cs-CZ" dirty="0"/>
              <a:t> UAS 800</a:t>
            </a:r>
          </a:p>
        </p:txBody>
      </p:sp>
      <p:pic>
        <p:nvPicPr>
          <p:cNvPr id="8" name="Zástupný obsah 7">
            <a:extLst>
              <a:ext uri="{FF2B5EF4-FFF2-40B4-BE49-F238E27FC236}">
                <a16:creationId xmlns:a16="http://schemas.microsoft.com/office/drawing/2014/main" id="{0D1B6CE4-9D34-41CB-91AB-DFBD6B97B8ED}"/>
              </a:ext>
            </a:extLst>
          </p:cNvPr>
          <p:cNvPicPr>
            <a:picLocks noGrp="1" noChangeAspect="1"/>
          </p:cNvPicPr>
          <p:nvPr>
            <p:ph sz="quarter" idx="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26827" y="3006726"/>
            <a:ext cx="4665517" cy="3425175"/>
          </a:xfrm>
        </p:spPr>
      </p:pic>
    </p:spTree>
    <p:extLst>
      <p:ext uri="{BB962C8B-B14F-4D97-AF65-F5344CB8AC3E}">
        <p14:creationId xmlns:p14="http://schemas.microsoft.com/office/powerpoint/2010/main" val="172924837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D1BC056-1E84-D315-4DF3-6173435111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br>
              <a:rPr lang="cs-CZ" sz="3600" b="1" dirty="0"/>
            </a:br>
            <a:br>
              <a:rPr lang="cs-CZ" sz="3600" b="1" dirty="0"/>
            </a:br>
            <a:endParaRPr lang="cs-CZ" sz="3600" b="1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C8088AB0-F9F7-E82F-318E-8819AB133BF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72760"/>
            <a:ext cx="10515600" cy="480420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b="1" dirty="0">
                <a:solidFill>
                  <a:srgbClr val="FF0000"/>
                </a:solidFill>
              </a:rPr>
              <a:t>Nástroje detekce</a:t>
            </a:r>
          </a:p>
          <a:p>
            <a:pPr marL="0" indent="0">
              <a:buNone/>
            </a:pPr>
            <a:r>
              <a:rPr lang="cs-CZ" dirty="0"/>
              <a:t>- Kapalné biopsie(</a:t>
            </a:r>
            <a:r>
              <a:rPr lang="cs-CZ" b="1" dirty="0" err="1">
                <a:solidFill>
                  <a:srgbClr val="FF0000"/>
                </a:solidFill>
              </a:rPr>
              <a:t>ctDNA</a:t>
            </a:r>
            <a:r>
              <a:rPr lang="cs-CZ" b="1" dirty="0">
                <a:solidFill>
                  <a:srgbClr val="FF0000"/>
                </a:solidFill>
              </a:rPr>
              <a:t>, </a:t>
            </a:r>
            <a:r>
              <a:rPr lang="cs-CZ" b="1" dirty="0" err="1">
                <a:solidFill>
                  <a:srgbClr val="FF0000"/>
                </a:solidFill>
              </a:rPr>
              <a:t>cfDNA</a:t>
            </a:r>
            <a:r>
              <a:rPr lang="cs-CZ" dirty="0"/>
              <a:t>)</a:t>
            </a:r>
          </a:p>
          <a:p>
            <a:pPr marL="0" indent="0">
              <a:buNone/>
            </a:pPr>
            <a:r>
              <a:rPr lang="cs-CZ" dirty="0"/>
              <a:t>- Zobrazovací metody(PET, MRI)</a:t>
            </a:r>
          </a:p>
          <a:p>
            <a:pPr marL="0" indent="0">
              <a:buNone/>
            </a:pPr>
            <a:r>
              <a:rPr lang="cs-CZ" dirty="0"/>
              <a:t>- Umělá inteligence k zpracování dat</a:t>
            </a:r>
          </a:p>
          <a:p>
            <a:pPr marL="0" indent="0">
              <a:buNone/>
            </a:pPr>
            <a:r>
              <a:rPr lang="cs-CZ" b="1" dirty="0">
                <a:solidFill>
                  <a:srgbClr val="FF0000"/>
                </a:solidFill>
              </a:rPr>
              <a:t>Principy diagnostiky</a:t>
            </a:r>
          </a:p>
          <a:p>
            <a:pPr>
              <a:buFontTx/>
              <a:buChar char="-"/>
            </a:pPr>
            <a:r>
              <a:rPr lang="cs-CZ" dirty="0"/>
              <a:t>Interdisciplinární přístup diagnostického týmu</a:t>
            </a:r>
          </a:p>
          <a:p>
            <a:pPr>
              <a:buFontTx/>
              <a:buChar char="-"/>
            </a:pPr>
            <a:r>
              <a:rPr lang="cs-CZ" dirty="0"/>
              <a:t>Personalizovaný přístup k pacientovi</a:t>
            </a:r>
          </a:p>
          <a:p>
            <a:pPr>
              <a:buFontTx/>
              <a:buChar char="-"/>
            </a:pPr>
            <a:endParaRPr lang="cs-CZ" dirty="0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EC089C67-AC2A-4BC2-B116-AB9368FD53B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14851" y="1309426"/>
            <a:ext cx="5026152" cy="2588320"/>
          </a:xfrm>
          <a:prstGeom prst="rect">
            <a:avLst/>
          </a:prstGeom>
        </p:spPr>
      </p:pic>
      <p:sp>
        <p:nvSpPr>
          <p:cNvPr id="6" name="TextovéPole 5">
            <a:extLst>
              <a:ext uri="{FF2B5EF4-FFF2-40B4-BE49-F238E27FC236}">
                <a16:creationId xmlns:a16="http://schemas.microsoft.com/office/drawing/2014/main" id="{A712FA06-BEDD-A2A0-3DDE-FAC0B504582E}"/>
              </a:ext>
            </a:extLst>
          </p:cNvPr>
          <p:cNvSpPr txBox="1"/>
          <p:nvPr/>
        </p:nvSpPr>
        <p:spPr>
          <a:xfrm>
            <a:off x="1773382" y="295541"/>
            <a:ext cx="10224654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cs-CZ" sz="4000" b="1" i="1" dirty="0">
                <a:solidFill>
                  <a:srgbClr val="FF0000"/>
                </a:solidFill>
              </a:rPr>
              <a:t>AI/ML podmínka precizní medicíny v onkologii </a:t>
            </a:r>
          </a:p>
          <a:p>
            <a:pPr marL="0" indent="0">
              <a:buNone/>
            </a:pPr>
            <a:r>
              <a:rPr lang="cs-CZ" sz="2400" i="1" dirty="0"/>
              <a:t>Doporučení EFLM červenec 2022 k diagnostice a monitorování nádorů</a:t>
            </a:r>
          </a:p>
        </p:txBody>
      </p:sp>
    </p:spTree>
    <p:extLst>
      <p:ext uri="{BB962C8B-B14F-4D97-AF65-F5344CB8AC3E}">
        <p14:creationId xmlns:p14="http://schemas.microsoft.com/office/powerpoint/2010/main" val="202057678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9078393-AB1D-4AB7-9493-3B0DEDBF18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5223" y="399631"/>
            <a:ext cx="11759241" cy="1325563"/>
          </a:xfrm>
        </p:spPr>
        <p:txBody>
          <a:bodyPr>
            <a:normAutofit/>
          </a:bodyPr>
          <a:lstStyle/>
          <a:p>
            <a:r>
              <a:rPr lang="cs-CZ" sz="4000" b="1" dirty="0"/>
              <a:t>Edukace on line. Příznivý faktor postkovidové doby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B124F097-C7B7-4BAD-B6F6-821FFF027C5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/>
            <a:r>
              <a:rPr lang="cs-CZ" dirty="0" err="1"/>
              <a:t>eAcademy</a:t>
            </a:r>
            <a:r>
              <a:rPr lang="cs-CZ" dirty="0"/>
              <a:t> IFCC </a:t>
            </a:r>
            <a:r>
              <a:rPr lang="cs-CZ" dirty="0">
                <a:hlinkClick r:id="rId2"/>
              </a:rPr>
              <a:t>www.eacademy.ifcc.org</a:t>
            </a:r>
            <a:r>
              <a:rPr lang="cs-CZ" dirty="0"/>
              <a:t> </a:t>
            </a:r>
          </a:p>
          <a:p>
            <a:pPr marL="0" indent="0"/>
            <a:endParaRPr lang="cs-CZ" dirty="0"/>
          </a:p>
          <a:p>
            <a:pPr marL="0" indent="0"/>
            <a:r>
              <a:rPr lang="cs-CZ" dirty="0"/>
              <a:t>EFLM-E-LEARNING </a:t>
            </a:r>
            <a:r>
              <a:rPr lang="cs-CZ" dirty="0">
                <a:hlinkClick r:id="rId3"/>
              </a:rPr>
              <a:t>www.eflm.eu</a:t>
            </a:r>
            <a:endParaRPr lang="cs-CZ" dirty="0"/>
          </a:p>
          <a:p>
            <a:pPr marL="0" indent="0"/>
            <a:endParaRPr lang="cs-CZ" dirty="0"/>
          </a:p>
          <a:p>
            <a:pPr marL="0" indent="0"/>
            <a:r>
              <a:rPr lang="cs-CZ" b="1" i="1" dirty="0"/>
              <a:t>Bohatost témat, intenzita výuky, videa</a:t>
            </a:r>
          </a:p>
          <a:p>
            <a:pPr marL="0" indent="0"/>
            <a:endParaRPr lang="cs-CZ" b="1" i="1" dirty="0"/>
          </a:p>
          <a:p>
            <a:pPr marL="0" indent="0"/>
            <a:endParaRPr lang="cs-CZ" i="1" dirty="0"/>
          </a:p>
        </p:txBody>
      </p:sp>
    </p:spTree>
    <p:extLst>
      <p:ext uri="{BB962C8B-B14F-4D97-AF65-F5344CB8AC3E}">
        <p14:creationId xmlns:p14="http://schemas.microsoft.com/office/powerpoint/2010/main" val="219594555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3ABA3008-CC39-4F83-BFE8-9D075BB61C7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76377" y="759126"/>
            <a:ext cx="10577423" cy="5417838"/>
          </a:xfrm>
        </p:spPr>
        <p:txBody>
          <a:bodyPr>
            <a:normAutofit fontScale="92500" lnSpcReduction="20000"/>
          </a:bodyPr>
          <a:lstStyle/>
          <a:p>
            <a:r>
              <a:rPr lang="cs-CZ" b="1" i="1" dirty="0">
                <a:solidFill>
                  <a:srgbClr val="7030A0"/>
                </a:solidFill>
              </a:rPr>
              <a:t>závěrem</a:t>
            </a:r>
          </a:p>
          <a:p>
            <a:r>
              <a:rPr lang="cs-CZ" dirty="0"/>
              <a:t>Digitalizace je běžnou součástí našeho života (mobily, chytré hodinky, sociální sítě…,drony, zbraňové systémy)</a:t>
            </a:r>
          </a:p>
          <a:p>
            <a:r>
              <a:rPr lang="cs-CZ" dirty="0"/>
              <a:t>Ve zdravotní laboratoři digitalizace teprve začíná a může efektivně vyhodnotit spoustu dat laboratorních i nelaboratorních k prospěchu pacienta</a:t>
            </a:r>
          </a:p>
          <a:p>
            <a:r>
              <a:rPr lang="cs-CZ" dirty="0"/>
              <a:t>Vývoj k digitalizaci je nevratný a pracovníci v laboratořích by na něj měli být připraveni a odborně vybaveni(</a:t>
            </a:r>
            <a:r>
              <a:rPr lang="cs-CZ" b="1" dirty="0">
                <a:solidFill>
                  <a:srgbClr val="FF0000"/>
                </a:solidFill>
              </a:rPr>
              <a:t>HYBRIDNÍ INTELIGENCE</a:t>
            </a:r>
            <a:r>
              <a:rPr lang="cs-CZ" dirty="0"/>
              <a:t>)</a:t>
            </a:r>
          </a:p>
          <a:p>
            <a:r>
              <a:rPr lang="cs-CZ" dirty="0"/>
              <a:t>Praktické použití AI/ML souvisí s komerční produkcí </a:t>
            </a:r>
            <a:r>
              <a:rPr lang="cs-CZ" dirty="0" err="1"/>
              <a:t>softvare</a:t>
            </a:r>
            <a:r>
              <a:rPr lang="cs-CZ" dirty="0"/>
              <a:t>- </a:t>
            </a:r>
            <a:r>
              <a:rPr lang="cs-CZ" b="1" dirty="0" err="1">
                <a:solidFill>
                  <a:srgbClr val="FF0000"/>
                </a:solidFill>
              </a:rPr>
              <a:t>SaMD</a:t>
            </a:r>
            <a:endParaRPr lang="cs-CZ" b="1" dirty="0">
              <a:solidFill>
                <a:srgbClr val="FF0000"/>
              </a:solidFill>
            </a:endParaRPr>
          </a:p>
          <a:p>
            <a:r>
              <a:rPr lang="cs-CZ" b="1" dirty="0"/>
              <a:t>Pro kvalitu big dat, v laboratorní medicíně je nezbytná harmonizace- souvislost s IVDR 746 pravidly </a:t>
            </a:r>
          </a:p>
          <a:p>
            <a:r>
              <a:rPr lang="cs-CZ" b="1" i="1" dirty="0"/>
              <a:t>Nástroje AI mohou produkovat jak </a:t>
            </a:r>
            <a:r>
              <a:rPr lang="cs-CZ" b="1" i="1" dirty="0" err="1"/>
              <a:t>informace,tak</a:t>
            </a:r>
            <a:r>
              <a:rPr lang="cs-CZ" b="1" i="1" dirty="0"/>
              <a:t> </a:t>
            </a:r>
            <a:r>
              <a:rPr lang="cs-CZ" b="1" i="1" dirty="0" err="1"/>
              <a:t>dezinformace,celý</a:t>
            </a:r>
            <a:r>
              <a:rPr lang="cs-CZ" b="1" i="1" dirty="0"/>
              <a:t> proces je dvojsečný i z etického hlediska</a:t>
            </a:r>
          </a:p>
          <a:p>
            <a:endParaRPr lang="cs-CZ" b="1" dirty="0"/>
          </a:p>
          <a:p>
            <a:r>
              <a:rPr lang="cs-CZ" b="1" i="1" dirty="0">
                <a:solidFill>
                  <a:srgbClr val="FF0000"/>
                </a:solidFill>
              </a:rPr>
              <a:t>Cíle medicíny zůstávají stejné- pomoci, neuškodit</a:t>
            </a:r>
          </a:p>
          <a:p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0521638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51"/>
    </mc:Choice>
    <mc:Fallback xmlns="">
      <p:transition spd="slow" advTm="551"/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0CE4009-2438-EE51-CA46-899B5D55F0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775186"/>
          </a:xfrm>
        </p:spPr>
        <p:txBody>
          <a:bodyPr/>
          <a:lstStyle/>
          <a:p>
            <a:r>
              <a:rPr lang="cs-CZ" b="1" dirty="0"/>
              <a:t>Děkuji za pozornost</a:t>
            </a:r>
          </a:p>
        </p:txBody>
      </p:sp>
      <p:pic>
        <p:nvPicPr>
          <p:cNvPr id="5" name="Zástupný obsah 4">
            <a:extLst>
              <a:ext uri="{FF2B5EF4-FFF2-40B4-BE49-F238E27FC236}">
                <a16:creationId xmlns:a16="http://schemas.microsoft.com/office/drawing/2014/main" id="{84AA4FF5-9C01-F6B0-DF82-ECEDD519189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99416" y="1710466"/>
            <a:ext cx="4125334" cy="4184725"/>
          </a:xfrm>
        </p:spPr>
      </p:pic>
    </p:spTree>
    <p:extLst>
      <p:ext uri="{BB962C8B-B14F-4D97-AF65-F5344CB8AC3E}">
        <p14:creationId xmlns:p14="http://schemas.microsoft.com/office/powerpoint/2010/main" val="45662904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>
            <a:extLst>
              <a:ext uri="{FF2B5EF4-FFF2-40B4-BE49-F238E27FC236}">
                <a16:creationId xmlns:a16="http://schemas.microsoft.com/office/drawing/2014/main" id="{8E9A60FB-28DF-43D5-B68F-3FDD4B1681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17917" y="0"/>
            <a:ext cx="11277750" cy="1145577"/>
          </a:xfrm>
        </p:spPr>
        <p:txBody>
          <a:bodyPr>
            <a:normAutofit fontScale="90000"/>
          </a:bodyPr>
          <a:lstStyle/>
          <a:p>
            <a:r>
              <a:rPr lang="cs-CZ" dirty="0"/>
              <a:t> </a:t>
            </a:r>
            <a:r>
              <a:rPr lang="cs-CZ" b="1" dirty="0"/>
              <a:t>Síla hybridní(</a:t>
            </a:r>
            <a:r>
              <a:rPr lang="cs-CZ" b="1" dirty="0" err="1"/>
              <a:t>přirozené+umělé</a:t>
            </a:r>
            <a:r>
              <a:rPr lang="cs-CZ" b="1" dirty="0"/>
              <a:t>) inteligence</a:t>
            </a:r>
            <a:br>
              <a:rPr lang="cs-CZ" sz="3600" b="1" dirty="0"/>
            </a:br>
            <a:endParaRPr lang="cs-CZ" sz="3600" b="1" dirty="0"/>
          </a:p>
        </p:txBody>
      </p:sp>
      <p:sp>
        <p:nvSpPr>
          <p:cNvPr id="6" name="Zástupný text 5">
            <a:extLst>
              <a:ext uri="{FF2B5EF4-FFF2-40B4-BE49-F238E27FC236}">
                <a16:creationId xmlns:a16="http://schemas.microsoft.com/office/drawing/2014/main" id="{8DD24FD4-E148-47F9-8F1F-3972E802EFB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 flipV="1">
            <a:off x="148936" y="4611027"/>
            <a:ext cx="9995728" cy="2872519"/>
          </a:xfrm>
        </p:spPr>
        <p:txBody>
          <a:bodyPr>
            <a:normAutofit/>
          </a:bodyPr>
          <a:lstStyle/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</p:txBody>
      </p:sp>
      <p:pic>
        <p:nvPicPr>
          <p:cNvPr id="7" name="Zástupný obsah 6">
            <a:extLst>
              <a:ext uri="{FF2B5EF4-FFF2-40B4-BE49-F238E27FC236}">
                <a16:creationId xmlns:a16="http://schemas.microsoft.com/office/drawing/2014/main" id="{2B1F8B07-7E55-2631-F561-8F872A6DCDB2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936" y="5052291"/>
            <a:ext cx="11001984" cy="2009955"/>
          </a:xfrm>
        </p:spPr>
      </p:pic>
      <p:sp>
        <p:nvSpPr>
          <p:cNvPr id="8" name="Zástupný obsah 7">
            <a:extLst>
              <a:ext uri="{FF2B5EF4-FFF2-40B4-BE49-F238E27FC236}">
                <a16:creationId xmlns:a16="http://schemas.microsoft.com/office/drawing/2014/main" id="{510D9758-CE09-47C2-815C-DEC2078B7EE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7288146" y="1325785"/>
            <a:ext cx="4582390" cy="520893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dirty="0"/>
              <a:t>Nový </a:t>
            </a:r>
            <a:r>
              <a:rPr lang="cs-CZ" dirty="0" err="1"/>
              <a:t>Webbův</a:t>
            </a:r>
            <a:r>
              <a:rPr lang="cs-CZ" dirty="0"/>
              <a:t> dalekohled(1,5 milionu km od Země dohlédne cca 100x dál, než slavný </a:t>
            </a:r>
            <a:r>
              <a:rPr lang="cs-CZ" dirty="0" err="1"/>
              <a:t>Hubblův</a:t>
            </a:r>
            <a:r>
              <a:rPr lang="cs-CZ" dirty="0"/>
              <a:t>. </a:t>
            </a:r>
            <a:r>
              <a:rPr lang="cs-CZ" b="1" i="1" dirty="0">
                <a:solidFill>
                  <a:srgbClr val="FF0000"/>
                </a:solidFill>
              </a:rPr>
              <a:t>Měl by umožnit mimo jiné detekci mimozemských civilizací.</a:t>
            </a:r>
          </a:p>
          <a:p>
            <a:pPr marL="0" indent="0">
              <a:buNone/>
            </a:pPr>
            <a:r>
              <a:rPr lang="cs-CZ" i="1" dirty="0"/>
              <a:t>Dole první zaostřovací snímky</a:t>
            </a:r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r>
              <a:rPr lang="cs-CZ" dirty="0">
                <a:solidFill>
                  <a:srgbClr val="FF0000"/>
                </a:solidFill>
              </a:rPr>
              <a:t> </a:t>
            </a:r>
          </a:p>
        </p:txBody>
      </p:sp>
      <p:pic>
        <p:nvPicPr>
          <p:cNvPr id="3" name="Obrázek 2">
            <a:extLst>
              <a:ext uri="{FF2B5EF4-FFF2-40B4-BE49-F238E27FC236}">
                <a16:creationId xmlns:a16="http://schemas.microsoft.com/office/drawing/2014/main" id="{B400B3D0-EBDA-4C14-9C70-78E5A637EF7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145" y="683491"/>
            <a:ext cx="6979674" cy="4368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57813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732"/>
    </mc:Choice>
    <mc:Fallback xmlns="">
      <p:transition spd="slow" advTm="2732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17C0C8F-A94D-4C9E-9636-7647018987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0749" y="277092"/>
            <a:ext cx="10515600" cy="1597890"/>
          </a:xfrm>
        </p:spPr>
        <p:txBody>
          <a:bodyPr>
            <a:normAutofit fontScale="90000"/>
          </a:bodyPr>
          <a:lstStyle/>
          <a:p>
            <a:br>
              <a:rPr lang="cs-CZ" b="1" dirty="0"/>
            </a:br>
            <a:r>
              <a:rPr lang="cs-CZ" b="1" dirty="0"/>
              <a:t>Digitalizace - Medicína 4.0 </a:t>
            </a:r>
            <a:br>
              <a:rPr lang="cs-CZ" b="1" dirty="0"/>
            </a:br>
            <a:br>
              <a:rPr lang="cs-CZ" b="1" dirty="0"/>
            </a:br>
            <a:r>
              <a:rPr lang="cs-CZ" sz="2700" b="1" i="1" dirty="0"/>
              <a:t>Pohled na moderní operační sál </a:t>
            </a:r>
            <a:br>
              <a:rPr lang="cs-CZ" b="1" dirty="0"/>
            </a:br>
            <a:r>
              <a:rPr lang="cs-CZ" b="1" dirty="0"/>
              <a:t>		</a:t>
            </a:r>
          </a:p>
        </p:txBody>
      </p:sp>
      <p:pic>
        <p:nvPicPr>
          <p:cNvPr id="8" name="Zástupný obsah 7">
            <a:extLst>
              <a:ext uri="{FF2B5EF4-FFF2-40B4-BE49-F238E27FC236}">
                <a16:creationId xmlns:a16="http://schemas.microsoft.com/office/drawing/2014/main" id="{8107823E-37D8-4A2C-B610-D9B0BCE73774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6612" y="2156604"/>
            <a:ext cx="4403364" cy="3553081"/>
          </a:xfrm>
        </p:spPr>
      </p:pic>
      <p:sp>
        <p:nvSpPr>
          <p:cNvPr id="6" name="Zástupný obsah 5">
            <a:extLst>
              <a:ext uri="{FF2B5EF4-FFF2-40B4-BE49-F238E27FC236}">
                <a16:creationId xmlns:a16="http://schemas.microsoft.com/office/drawing/2014/main" id="{C2B176C5-FD20-4196-89B6-21C83E6CEA38}"/>
              </a:ext>
            </a:extLst>
          </p:cNvPr>
          <p:cNvSpPr>
            <a:spLocks noGrp="1"/>
          </p:cNvSpPr>
          <p:nvPr>
            <p:ph sz="quarter" idx="4"/>
          </p:nvPr>
        </p:nvSpPr>
        <p:spPr/>
        <p:txBody>
          <a:bodyPr>
            <a:normAutofit fontScale="85000" lnSpcReduction="10000"/>
          </a:bodyPr>
          <a:lstStyle/>
          <a:p>
            <a:r>
              <a:rPr lang="cs-CZ" dirty="0"/>
              <a:t>Digitalizace(použití umělé inteligence)</a:t>
            </a:r>
          </a:p>
          <a:p>
            <a:r>
              <a:rPr lang="cs-CZ" dirty="0"/>
              <a:t>Robotizace (</a:t>
            </a:r>
            <a:r>
              <a:rPr lang="cs-CZ" dirty="0" err="1"/>
              <a:t>preanalytická</a:t>
            </a:r>
            <a:r>
              <a:rPr lang="cs-CZ" dirty="0"/>
              <a:t> fáze)</a:t>
            </a:r>
          </a:p>
          <a:p>
            <a:r>
              <a:rPr lang="cs-CZ" dirty="0"/>
              <a:t>Počítačové sítě (edukace on-line)</a:t>
            </a:r>
          </a:p>
          <a:p>
            <a:r>
              <a:rPr lang="cs-CZ" dirty="0"/>
              <a:t>Umělá inteligence(</a:t>
            </a:r>
            <a:r>
              <a:rPr lang="cs-CZ" dirty="0" err="1"/>
              <a:t>software,hardware</a:t>
            </a:r>
            <a:r>
              <a:rPr lang="cs-CZ"/>
              <a:t>)</a:t>
            </a:r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pPr marL="0" indent="0">
              <a:buNone/>
            </a:pPr>
            <a:r>
              <a:rPr lang="cs-CZ" dirty="0"/>
              <a:t>………..Jiní již provádějí, </a:t>
            </a:r>
            <a:r>
              <a:rPr lang="cs-CZ" dirty="0">
                <a:solidFill>
                  <a:srgbClr val="FF0000"/>
                </a:solidFill>
              </a:rPr>
              <a:t>laboratoře začínají</a:t>
            </a:r>
          </a:p>
        </p:txBody>
      </p:sp>
    </p:spTree>
    <p:extLst>
      <p:ext uri="{BB962C8B-B14F-4D97-AF65-F5344CB8AC3E}">
        <p14:creationId xmlns:p14="http://schemas.microsoft.com/office/powerpoint/2010/main" val="391753461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DA4E150-AE4C-4F2E-81C8-4FEDEC41C6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/>
              <a:t>Big data, umělá inteligence, laboratoř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CC3A753E-0090-4BCD-A924-4F1CB5EBF7D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44549" y="1190446"/>
            <a:ext cx="11694409" cy="4986518"/>
          </a:xfrm>
        </p:spPr>
        <p:txBody>
          <a:bodyPr>
            <a:normAutofit fontScale="92500" lnSpcReduction="20000"/>
          </a:bodyPr>
          <a:lstStyle/>
          <a:p>
            <a:endParaRPr lang="cs-CZ" b="1" i="1" dirty="0">
              <a:solidFill>
                <a:srgbClr val="7030A0"/>
              </a:solidFill>
            </a:endParaRPr>
          </a:p>
          <a:p>
            <a:r>
              <a:rPr lang="cs-CZ" b="1" i="1" dirty="0">
                <a:solidFill>
                  <a:srgbClr val="7030A0"/>
                </a:solidFill>
              </a:rPr>
              <a:t>Když uslyšíte </a:t>
            </a:r>
            <a:r>
              <a:rPr lang="cs-CZ" b="1" i="1" dirty="0" err="1">
                <a:solidFill>
                  <a:srgbClr val="7030A0"/>
                </a:solidFill>
              </a:rPr>
              <a:t>BIG,vybavíte</a:t>
            </a:r>
            <a:r>
              <a:rPr lang="cs-CZ" b="1" i="1" dirty="0">
                <a:solidFill>
                  <a:srgbClr val="7030A0"/>
                </a:solidFill>
              </a:rPr>
              <a:t> si DATA nebo MAC?(Reklama McDonald v pražském metru)</a:t>
            </a:r>
            <a:endParaRPr lang="cs-CZ" b="1" dirty="0">
              <a:solidFill>
                <a:srgbClr val="7030A0"/>
              </a:solidFill>
            </a:endParaRPr>
          </a:p>
          <a:p>
            <a:endParaRPr lang="cs-CZ" dirty="0">
              <a:solidFill>
                <a:srgbClr val="FF0000"/>
              </a:solidFill>
            </a:endParaRPr>
          </a:p>
          <a:p>
            <a:r>
              <a:rPr lang="cs-CZ" dirty="0">
                <a:solidFill>
                  <a:srgbClr val="FF0000"/>
                </a:solidFill>
              </a:rPr>
              <a:t>BIG DATA </a:t>
            </a:r>
            <a:r>
              <a:rPr lang="cs-CZ" dirty="0"/>
              <a:t>(</a:t>
            </a:r>
            <a:r>
              <a:rPr lang="cs-CZ" b="1" dirty="0">
                <a:solidFill>
                  <a:srgbClr val="FF0000"/>
                </a:solidFill>
              </a:rPr>
              <a:t>VVV</a:t>
            </a:r>
            <a:r>
              <a:rPr lang="cs-CZ" dirty="0"/>
              <a:t> česky </a:t>
            </a:r>
            <a:r>
              <a:rPr lang="cs-CZ" b="1" dirty="0">
                <a:solidFill>
                  <a:srgbClr val="FF0000"/>
                </a:solidFill>
              </a:rPr>
              <a:t>RRR</a:t>
            </a:r>
            <a:r>
              <a:rPr lang="cs-CZ" dirty="0"/>
              <a:t>-</a:t>
            </a:r>
            <a:r>
              <a:rPr lang="cs-CZ" dirty="0" err="1"/>
              <a:t>Volume,Velocity</a:t>
            </a:r>
            <a:r>
              <a:rPr lang="cs-CZ" dirty="0"/>
              <a:t>, Variety- Rozsah, Rychlost, Rozmanitost)</a:t>
            </a:r>
          </a:p>
          <a:p>
            <a:pPr marL="0" indent="0">
              <a:buNone/>
            </a:pPr>
            <a:endParaRPr lang="cs-CZ" dirty="0">
              <a:solidFill>
                <a:srgbClr val="FF0000"/>
              </a:solidFill>
            </a:endParaRPr>
          </a:p>
          <a:p>
            <a:r>
              <a:rPr lang="cs-CZ" dirty="0">
                <a:solidFill>
                  <a:srgbClr val="FF0000"/>
                </a:solidFill>
              </a:rPr>
              <a:t>Zdroj big dat v </a:t>
            </a:r>
            <a:r>
              <a:rPr lang="cs-CZ" dirty="0" err="1">
                <a:solidFill>
                  <a:srgbClr val="FF0000"/>
                </a:solidFill>
              </a:rPr>
              <a:t>medicině</a:t>
            </a:r>
            <a:r>
              <a:rPr lang="cs-CZ" dirty="0"/>
              <a:t>: analyzátory, demografická data, </a:t>
            </a:r>
            <a:r>
              <a:rPr lang="cs-CZ" dirty="0" err="1"/>
              <a:t>radionika</a:t>
            </a:r>
            <a:r>
              <a:rPr lang="cs-CZ" dirty="0"/>
              <a:t> (CT, NMR, PES), </a:t>
            </a:r>
          </a:p>
          <a:p>
            <a:pPr marL="0" indent="0">
              <a:buNone/>
            </a:pPr>
            <a:r>
              <a:rPr lang="cs-CZ" dirty="0"/>
              <a:t>   medikace, komorbidity, genetika</a:t>
            </a:r>
          </a:p>
          <a:p>
            <a:endParaRPr lang="cs-CZ" sz="4800" dirty="0"/>
          </a:p>
          <a:p>
            <a:r>
              <a:rPr lang="cs-CZ" sz="4800" dirty="0"/>
              <a:t>Nástroj zpracování big dat- </a:t>
            </a:r>
            <a:r>
              <a:rPr lang="cs-CZ" sz="4800" dirty="0">
                <a:solidFill>
                  <a:srgbClr val="FF0000"/>
                </a:solidFill>
              </a:rPr>
              <a:t>Umělá inteligence-</a:t>
            </a:r>
            <a:r>
              <a:rPr lang="cs-CZ" sz="4800" dirty="0" err="1">
                <a:solidFill>
                  <a:srgbClr val="FF0000"/>
                </a:solidFill>
              </a:rPr>
              <a:t>artificial</a:t>
            </a:r>
            <a:r>
              <a:rPr lang="cs-CZ" sz="4800" dirty="0">
                <a:solidFill>
                  <a:srgbClr val="FF0000"/>
                </a:solidFill>
              </a:rPr>
              <a:t> </a:t>
            </a:r>
            <a:r>
              <a:rPr lang="cs-CZ" sz="4800" dirty="0" err="1">
                <a:solidFill>
                  <a:srgbClr val="FF0000"/>
                </a:solidFill>
              </a:rPr>
              <a:t>intelligence</a:t>
            </a:r>
            <a:r>
              <a:rPr lang="cs-CZ" sz="4800" dirty="0">
                <a:solidFill>
                  <a:srgbClr val="FF0000"/>
                </a:solidFill>
              </a:rPr>
              <a:t>- </a:t>
            </a:r>
            <a:r>
              <a:rPr lang="cs-CZ" sz="4800" b="1" dirty="0">
                <a:solidFill>
                  <a:srgbClr val="FF0000"/>
                </a:solidFill>
              </a:rPr>
              <a:t>AI</a:t>
            </a:r>
          </a:p>
          <a:p>
            <a:endParaRPr lang="cs-CZ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2848557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6C046F4-CD00-D300-F13D-2E6EDC9DF6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/>
              <a:t>Umělá inteligence-AI a big data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B3724DE0-B894-EBD3-83CE-55C74A27865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Nemožnost zpracování závratného objemu dat bez AI</a:t>
            </a:r>
          </a:p>
          <a:p>
            <a:endParaRPr lang="cs-CZ" dirty="0"/>
          </a:p>
          <a:p>
            <a:r>
              <a:rPr lang="cs-CZ" dirty="0"/>
              <a:t>Obrovská rychlost zpracování dat s použitím AI</a:t>
            </a:r>
          </a:p>
          <a:p>
            <a:endParaRPr lang="cs-CZ" dirty="0"/>
          </a:p>
          <a:p>
            <a:r>
              <a:rPr lang="cs-CZ" dirty="0"/>
              <a:t>Aplikace grafiky (včetně 3 D)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21851944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A40BB4C-F561-E33B-36C3-ABAB66C56D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/>
              <a:t>Laboratorní big data- velký problém věrohodnosti 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C15D7F71-33D4-A490-5463-BE8F2A704A4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Zajištěna harmonizací</a:t>
            </a:r>
          </a:p>
          <a:p>
            <a:r>
              <a:rPr lang="cs-CZ" dirty="0"/>
              <a:t>Souvislost  se standardizací ,validací </a:t>
            </a:r>
          </a:p>
          <a:p>
            <a:endParaRPr lang="cs-CZ" sz="4000" b="1" dirty="0">
              <a:solidFill>
                <a:srgbClr val="FF0000"/>
              </a:solidFill>
            </a:endParaRPr>
          </a:p>
          <a:p>
            <a:r>
              <a:rPr lang="cs-CZ" sz="4000" b="1" dirty="0">
                <a:solidFill>
                  <a:srgbClr val="FF0000"/>
                </a:solidFill>
              </a:rPr>
              <a:t>Zpřísnění pravidel harmonizace- IVDR 2017/746</a:t>
            </a:r>
          </a:p>
        </p:txBody>
      </p:sp>
    </p:spTree>
    <p:extLst>
      <p:ext uri="{BB962C8B-B14F-4D97-AF65-F5344CB8AC3E}">
        <p14:creationId xmlns:p14="http://schemas.microsoft.com/office/powerpoint/2010/main" val="356599278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Nadpis 8">
            <a:extLst>
              <a:ext uri="{FF2B5EF4-FFF2-40B4-BE49-F238E27FC236}">
                <a16:creationId xmlns:a16="http://schemas.microsoft.com/office/drawing/2014/main" id="{9BD41421-8965-FC60-892F-E232F9EEFF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0466" y="272328"/>
            <a:ext cx="10515600" cy="1325563"/>
          </a:xfrm>
        </p:spPr>
        <p:txBody>
          <a:bodyPr>
            <a:normAutofit/>
          </a:bodyPr>
          <a:lstStyle/>
          <a:p>
            <a:r>
              <a:rPr lang="cs-CZ" sz="3600" b="1" dirty="0"/>
              <a:t>Problém s výsledky měření jako věrohodnou složkou big dat by měla pomoci řešit </a:t>
            </a:r>
            <a:r>
              <a:rPr lang="cs-CZ" sz="3600" b="1" dirty="0">
                <a:solidFill>
                  <a:srgbClr val="FF0000"/>
                </a:solidFill>
              </a:rPr>
              <a:t>IVDR 746</a:t>
            </a:r>
          </a:p>
        </p:txBody>
      </p:sp>
      <p:sp>
        <p:nvSpPr>
          <p:cNvPr id="2" name="Zástupný text 1">
            <a:extLst>
              <a:ext uri="{FF2B5EF4-FFF2-40B4-BE49-F238E27FC236}">
                <a16:creationId xmlns:a16="http://schemas.microsoft.com/office/drawing/2014/main" id="{BE3A576F-F5F4-2A81-B649-0F26FAEDE16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/>
              <a:t>EHK-Rutinní analyty 2021</a:t>
            </a:r>
          </a:p>
        </p:txBody>
      </p:sp>
      <p:pic>
        <p:nvPicPr>
          <p:cNvPr id="8" name="Zástupný obsah 7">
            <a:extLst>
              <a:ext uri="{FF2B5EF4-FFF2-40B4-BE49-F238E27FC236}">
                <a16:creationId xmlns:a16="http://schemas.microsoft.com/office/drawing/2014/main" id="{32EA1A7F-98DB-85AB-CF81-05BCB3E6B132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6330" y="1505879"/>
            <a:ext cx="5345870" cy="4867358"/>
          </a:xfrm>
        </p:spPr>
      </p:pic>
      <p:sp>
        <p:nvSpPr>
          <p:cNvPr id="3" name="Zástupný text 2">
            <a:extLst>
              <a:ext uri="{FF2B5EF4-FFF2-40B4-BE49-F238E27FC236}">
                <a16:creationId xmlns:a16="http://schemas.microsoft.com/office/drawing/2014/main" id="{34D449FC-C5CE-DE50-98AE-A60B6A3B7A5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cs-CZ" dirty="0"/>
              <a:t>EHK-hormony 2022</a:t>
            </a:r>
          </a:p>
        </p:txBody>
      </p:sp>
      <p:pic>
        <p:nvPicPr>
          <p:cNvPr id="6" name="Zástupný obsah 5">
            <a:extLst>
              <a:ext uri="{FF2B5EF4-FFF2-40B4-BE49-F238E27FC236}">
                <a16:creationId xmlns:a16="http://schemas.microsoft.com/office/drawing/2014/main" id="{82E8C75A-2A8A-38BF-5EDB-DE445FAEDADC}"/>
              </a:ext>
            </a:extLst>
          </p:cNvPr>
          <p:cNvPicPr>
            <a:picLocks noGrp="1" noChangeAspect="1"/>
          </p:cNvPicPr>
          <p:nvPr>
            <p:ph sz="quarter" idx="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8266" y="1597891"/>
            <a:ext cx="6022109" cy="7121237"/>
          </a:xfrm>
        </p:spPr>
      </p:pic>
    </p:spTree>
    <p:extLst>
      <p:ext uri="{BB962C8B-B14F-4D97-AF65-F5344CB8AC3E}">
        <p14:creationId xmlns:p14="http://schemas.microsoft.com/office/powerpoint/2010/main" val="357681165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FCF3633-6EF4-4C70-B05C-3076DF77B3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b="1" dirty="0"/>
              <a:t>Big data a referenční intervaly. </a:t>
            </a:r>
            <a:br>
              <a:rPr lang="cs-CZ" b="1" dirty="0"/>
            </a:br>
            <a:r>
              <a:rPr lang="cs-CZ" b="1" dirty="0"/>
              <a:t>		</a:t>
            </a:r>
            <a:r>
              <a:rPr lang="cs-CZ" sz="2200" b="1" i="1" dirty="0"/>
              <a:t>Asi první příklad je studie NUMBER Nizozemí 2018</a:t>
            </a:r>
            <a:endParaRPr lang="cs-CZ" sz="2200" i="1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4C10A2D4-F3B7-4F82-9C33-628A1570630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cs-CZ" dirty="0"/>
              <a:t>7,6 mil. výsledků</a:t>
            </a:r>
          </a:p>
          <a:p>
            <a:r>
              <a:rPr lang="cs-CZ" dirty="0"/>
              <a:t>19 standardizovaných analytů</a:t>
            </a:r>
          </a:p>
          <a:p>
            <a:r>
              <a:rPr lang="cs-CZ" dirty="0"/>
              <a:t>Standardizace zajištuje </a:t>
            </a:r>
            <a:r>
              <a:rPr lang="cs-CZ" b="1" dirty="0">
                <a:solidFill>
                  <a:srgbClr val="FF0000"/>
                </a:solidFill>
              </a:rPr>
              <a:t>validitu</a:t>
            </a:r>
            <a:r>
              <a:rPr lang="cs-CZ" dirty="0"/>
              <a:t> laboratorních big dat</a:t>
            </a:r>
          </a:p>
          <a:p>
            <a:r>
              <a:rPr lang="cs-CZ" dirty="0"/>
              <a:t>Získáno z programu EQA </a:t>
            </a:r>
          </a:p>
          <a:p>
            <a:r>
              <a:rPr lang="cs-CZ" dirty="0"/>
              <a:t>Nezávislost na producentech </a:t>
            </a:r>
            <a:r>
              <a:rPr lang="cs-CZ" dirty="0" err="1"/>
              <a:t>kitů</a:t>
            </a:r>
            <a:r>
              <a:rPr lang="cs-CZ" dirty="0"/>
              <a:t> a instrumentace</a:t>
            </a:r>
          </a:p>
          <a:p>
            <a:r>
              <a:rPr lang="cs-CZ" dirty="0"/>
              <a:t>Po věkových a genderových skupinách – Použití </a:t>
            </a:r>
            <a:r>
              <a:rPr lang="cs-CZ" b="1" dirty="0">
                <a:solidFill>
                  <a:srgbClr val="FF0000"/>
                </a:solidFill>
              </a:rPr>
              <a:t>shlukové analýzy</a:t>
            </a:r>
          </a:p>
          <a:p>
            <a:endParaRPr lang="cs-CZ" dirty="0"/>
          </a:p>
          <a:p>
            <a:pPr marL="0" indent="0">
              <a:buNone/>
            </a:pPr>
            <a:r>
              <a:rPr lang="cs-CZ" b="1" i="1" dirty="0"/>
              <a:t>Počet dalších prací rychle roste. Metoda big </a:t>
            </a:r>
            <a:r>
              <a:rPr lang="cs-CZ" b="1" i="1"/>
              <a:t>dat pomůže </a:t>
            </a:r>
            <a:r>
              <a:rPr lang="cs-CZ" b="1" i="1" dirty="0"/>
              <a:t>vyřešit i situaci u nestandardizovaných analytů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7961555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95"/>
    </mc:Choice>
    <mc:Fallback xmlns="">
      <p:transition spd="slow" advTm="695"/>
    </mc:Fallback>
  </mc:AlternateContent>
</p:sld>
</file>

<file path=ppt/theme/theme1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759</TotalTime>
  <Words>934</Words>
  <Application>Microsoft Office PowerPoint</Application>
  <PresentationFormat>Širokoúhlá obrazovka</PresentationFormat>
  <Paragraphs>159</Paragraphs>
  <Slides>24</Slides>
  <Notes>5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24</vt:i4>
      </vt:variant>
    </vt:vector>
  </HeadingPairs>
  <TitlesOfParts>
    <vt:vector size="28" baseType="lpstr">
      <vt:lpstr>Arial</vt:lpstr>
      <vt:lpstr>Calibri</vt:lpstr>
      <vt:lpstr>Calibri Light</vt:lpstr>
      <vt:lpstr>Motiv Office</vt:lpstr>
      <vt:lpstr>Digitální klinická laboratoř- blízká budoucnost</vt:lpstr>
      <vt:lpstr>Umělá inteligence-Artificial Intelligence-AI Hybridní inteligence(hlupák a AI nepatří k sobě)</vt:lpstr>
      <vt:lpstr> Síla hybridní(přirozené+umělé) inteligence </vt:lpstr>
      <vt:lpstr> Digitalizace - Medicína 4.0   Pohled na moderní operační sál    </vt:lpstr>
      <vt:lpstr>Big data, umělá inteligence, laboratoř</vt:lpstr>
      <vt:lpstr>Umělá inteligence-AI a big data</vt:lpstr>
      <vt:lpstr>Laboratorní big data- velký problém věrohodnosti </vt:lpstr>
      <vt:lpstr>Problém s výsledky měření jako věrohodnou složkou big dat by měla pomoci řešit IVDR 746</vt:lpstr>
      <vt:lpstr>Big data a referenční intervaly.    Asi první příklad je studie NUMBER Nizozemí 2018</vt:lpstr>
      <vt:lpstr>Big data, referenční intervaly, PCA metody-shluková analýza. CALIPER Kanada, EuBIVAS</vt:lpstr>
      <vt:lpstr>Big data a metaanalýza.(COVID-19 a diabetes.Data ˃ 6 mil.dat)</vt:lpstr>
      <vt:lpstr>Machine learning- ML-strojové učení </vt:lpstr>
      <vt:lpstr>Digitalizace ,AI/ML a producenti. Nutno čekat změny</vt:lpstr>
      <vt:lpstr>Perspektiva výsledkové dokumentace je EHR(electronic health results).Moderní medicína směřuje k integrovaným postupům a interdisciplinaritě -translační medicína</vt:lpstr>
      <vt:lpstr>Těžiště laboratorní medicíny současnosti</vt:lpstr>
      <vt:lpstr>ML-přehled zajímavých použití</vt:lpstr>
      <vt:lpstr>Vizualizace a shluková analýza dat</vt:lpstr>
      <vt:lpstr>Sledování diabetiků nástroji umělé inteligence</vt:lpstr>
      <vt:lpstr>Rezervy harmonizace v programech EHK při diagnostice diabetu. Německo 2022</vt:lpstr>
      <vt:lpstr>ML není pro vás zcela nový přístup: neuronové sítě a močová analýza </vt:lpstr>
      <vt:lpstr>  </vt:lpstr>
      <vt:lpstr>Edukace on line. Příznivý faktor postkovidové doby</vt:lpstr>
      <vt:lpstr>Prezentace aplikace PowerPoint</vt:lpstr>
      <vt:lpstr>Děkuji za pozornost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Biolab</dc:title>
  <dc:creator>Bedřich Friedecký</dc:creator>
  <cp:lastModifiedBy>Bedřich Friedecký</cp:lastModifiedBy>
  <cp:revision>193</cp:revision>
  <dcterms:created xsi:type="dcterms:W3CDTF">2022-03-06T13:24:25Z</dcterms:created>
  <dcterms:modified xsi:type="dcterms:W3CDTF">2022-06-15T19:13:45Z</dcterms:modified>
</cp:coreProperties>
</file>